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7"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 roundtripDataSignature="AMtx7mia2HK9xto4cWUpRqy9HTZm6ngv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1429"/>
  </p:normalViewPr>
  <p:slideViewPr>
    <p:cSldViewPr snapToGrid="0">
      <p:cViewPr>
        <p:scale>
          <a:sx n="30" d="100"/>
          <a:sy n="30" d="100"/>
        </p:scale>
        <p:origin x="552" y="-1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6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694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3017522"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4" name="Google Shape;14;p3"/>
          <p:cNvSpPr txBox="1">
            <a:spLocks noGrp="1"/>
          </p:cNvSpPr>
          <p:nvPr>
            <p:ph type="body" idx="2"/>
          </p:nvPr>
        </p:nvSpPr>
        <p:spPr>
          <a:xfrm>
            <a:off x="22219924" y="8763002"/>
            <a:ext cx="18653761" cy="20886425"/>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15" name="Google Shape;15;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1" y="10968992"/>
            <a:ext cx="2789682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1" y="1779274"/>
            <a:ext cx="27896823" cy="2784347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291842" y="5387343"/>
            <a:ext cx="37307521"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486400" y="17289783"/>
            <a:ext cx="32918400" cy="794765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267"/>
              </a:spcBef>
              <a:spcAft>
                <a:spcPts val="0"/>
              </a:spcAft>
              <a:buClr>
                <a:schemeClr val="dk1"/>
              </a:buClr>
              <a:buSzPts val="7680"/>
              <a:buNone/>
              <a:defRPr sz="10240"/>
            </a:lvl1pPr>
            <a:lvl2pPr lvl="1" algn="ctr">
              <a:lnSpc>
                <a:spcPct val="90000"/>
              </a:lnSpc>
              <a:spcBef>
                <a:spcPts val="2133"/>
              </a:spcBef>
              <a:spcAft>
                <a:spcPts val="0"/>
              </a:spcAft>
              <a:buClr>
                <a:schemeClr val="dk1"/>
              </a:buClr>
              <a:buSzPts val="6400"/>
              <a:buNone/>
              <a:defRPr sz="8533"/>
            </a:lvl2pPr>
            <a:lvl3pPr lvl="2" algn="ctr">
              <a:lnSpc>
                <a:spcPct val="90000"/>
              </a:lnSpc>
              <a:spcBef>
                <a:spcPts val="2133"/>
              </a:spcBef>
              <a:spcAft>
                <a:spcPts val="0"/>
              </a:spcAft>
              <a:buClr>
                <a:schemeClr val="dk1"/>
              </a:buClr>
              <a:buSzPts val="5760"/>
              <a:buNone/>
              <a:defRPr sz="7680"/>
            </a:lvl3pPr>
            <a:lvl4pPr lvl="3" algn="ctr">
              <a:lnSpc>
                <a:spcPct val="90000"/>
              </a:lnSpc>
              <a:spcBef>
                <a:spcPts val="2133"/>
              </a:spcBef>
              <a:spcAft>
                <a:spcPts val="0"/>
              </a:spcAft>
              <a:buClr>
                <a:schemeClr val="dk1"/>
              </a:buClr>
              <a:buSzPts val="5120"/>
              <a:buNone/>
              <a:defRPr sz="6826"/>
            </a:lvl4pPr>
            <a:lvl5pPr lvl="4" algn="ctr">
              <a:lnSpc>
                <a:spcPct val="90000"/>
              </a:lnSpc>
              <a:spcBef>
                <a:spcPts val="2133"/>
              </a:spcBef>
              <a:spcAft>
                <a:spcPts val="0"/>
              </a:spcAft>
              <a:buClr>
                <a:schemeClr val="dk1"/>
              </a:buClr>
              <a:buSzPts val="5120"/>
              <a:buNone/>
              <a:defRPr sz="6826"/>
            </a:lvl5pPr>
            <a:lvl6pPr lvl="5" algn="ctr">
              <a:lnSpc>
                <a:spcPct val="90000"/>
              </a:lnSpc>
              <a:spcBef>
                <a:spcPts val="2133"/>
              </a:spcBef>
              <a:spcAft>
                <a:spcPts val="0"/>
              </a:spcAft>
              <a:buClr>
                <a:schemeClr val="dk1"/>
              </a:buClr>
              <a:buSzPts val="5120"/>
              <a:buNone/>
              <a:defRPr sz="6826"/>
            </a:lvl6pPr>
            <a:lvl7pPr lvl="6" algn="ctr">
              <a:lnSpc>
                <a:spcPct val="90000"/>
              </a:lnSpc>
              <a:spcBef>
                <a:spcPts val="2133"/>
              </a:spcBef>
              <a:spcAft>
                <a:spcPts val="0"/>
              </a:spcAft>
              <a:buClr>
                <a:schemeClr val="dk1"/>
              </a:buClr>
              <a:buSzPts val="5120"/>
              <a:buNone/>
              <a:defRPr sz="6826"/>
            </a:lvl7pPr>
            <a:lvl8pPr lvl="7" algn="ctr">
              <a:lnSpc>
                <a:spcPct val="90000"/>
              </a:lnSpc>
              <a:spcBef>
                <a:spcPts val="2133"/>
              </a:spcBef>
              <a:spcAft>
                <a:spcPts val="0"/>
              </a:spcAft>
              <a:buClr>
                <a:schemeClr val="dk1"/>
              </a:buClr>
              <a:buSzPts val="5120"/>
              <a:buNone/>
              <a:defRPr sz="6826"/>
            </a:lvl8pPr>
            <a:lvl9pPr lvl="8" algn="ctr">
              <a:lnSpc>
                <a:spcPct val="90000"/>
              </a:lnSpc>
              <a:spcBef>
                <a:spcPts val="2133"/>
              </a:spcBef>
              <a:spcAft>
                <a:spcPts val="0"/>
              </a:spcAft>
              <a:buClr>
                <a:schemeClr val="dk1"/>
              </a:buClr>
              <a:buSzPts val="5120"/>
              <a:buNone/>
              <a:defRPr sz="6826"/>
            </a:lvl9pPr>
          </a:lstStyle>
          <a:p>
            <a:endParaRPr/>
          </a:p>
        </p:txBody>
      </p:sp>
      <p:sp>
        <p:nvSpPr>
          <p:cNvPr id="21" name="Google Shape;21;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2994665" y="8206752"/>
            <a:ext cx="37856159" cy="136931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255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994665" y="22029432"/>
            <a:ext cx="37856159" cy="7200897"/>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7680"/>
              <a:buNone/>
              <a:defRPr sz="10240">
                <a:solidFill>
                  <a:schemeClr val="dk1"/>
                </a:solidFill>
              </a:defRPr>
            </a:lvl1pPr>
            <a:lvl2pPr marL="1219170" lvl="1" indent="-304792" algn="l">
              <a:lnSpc>
                <a:spcPct val="90000"/>
              </a:lnSpc>
              <a:spcBef>
                <a:spcPts val="2133"/>
              </a:spcBef>
              <a:spcAft>
                <a:spcPts val="0"/>
              </a:spcAft>
              <a:buClr>
                <a:srgbClr val="888888"/>
              </a:buClr>
              <a:buSzPts val="6400"/>
              <a:buNone/>
              <a:defRPr sz="8533">
                <a:solidFill>
                  <a:srgbClr val="888888"/>
                </a:solidFill>
              </a:defRPr>
            </a:lvl2pPr>
            <a:lvl3pPr marL="1828754" lvl="2" indent="-304792" algn="l">
              <a:lnSpc>
                <a:spcPct val="90000"/>
              </a:lnSpc>
              <a:spcBef>
                <a:spcPts val="2133"/>
              </a:spcBef>
              <a:spcAft>
                <a:spcPts val="0"/>
              </a:spcAft>
              <a:buClr>
                <a:srgbClr val="888888"/>
              </a:buClr>
              <a:buSzPts val="5760"/>
              <a:buNone/>
              <a:defRPr sz="7680">
                <a:solidFill>
                  <a:srgbClr val="888888"/>
                </a:solidFill>
              </a:defRPr>
            </a:lvl3pPr>
            <a:lvl4pPr marL="2438339" lvl="3" indent="-304792" algn="l">
              <a:lnSpc>
                <a:spcPct val="90000"/>
              </a:lnSpc>
              <a:spcBef>
                <a:spcPts val="2133"/>
              </a:spcBef>
              <a:spcAft>
                <a:spcPts val="0"/>
              </a:spcAft>
              <a:buClr>
                <a:srgbClr val="888888"/>
              </a:buClr>
              <a:buSzPts val="5120"/>
              <a:buNone/>
              <a:defRPr sz="6826">
                <a:solidFill>
                  <a:srgbClr val="888888"/>
                </a:solidFill>
              </a:defRPr>
            </a:lvl4pPr>
            <a:lvl5pPr marL="3047924" lvl="4" indent="-304792" algn="l">
              <a:lnSpc>
                <a:spcPct val="90000"/>
              </a:lnSpc>
              <a:spcBef>
                <a:spcPts val="2133"/>
              </a:spcBef>
              <a:spcAft>
                <a:spcPts val="0"/>
              </a:spcAft>
              <a:buClr>
                <a:srgbClr val="888888"/>
              </a:buClr>
              <a:buSzPts val="5120"/>
              <a:buNone/>
              <a:defRPr sz="6826">
                <a:solidFill>
                  <a:srgbClr val="888888"/>
                </a:solidFill>
              </a:defRPr>
            </a:lvl5pPr>
            <a:lvl6pPr marL="3657509" lvl="5" indent="-304792" algn="l">
              <a:lnSpc>
                <a:spcPct val="90000"/>
              </a:lnSpc>
              <a:spcBef>
                <a:spcPts val="2133"/>
              </a:spcBef>
              <a:spcAft>
                <a:spcPts val="0"/>
              </a:spcAft>
              <a:buClr>
                <a:srgbClr val="888888"/>
              </a:buClr>
              <a:buSzPts val="5120"/>
              <a:buNone/>
              <a:defRPr sz="6826">
                <a:solidFill>
                  <a:srgbClr val="888888"/>
                </a:solidFill>
              </a:defRPr>
            </a:lvl6pPr>
            <a:lvl7pPr marL="4267093" lvl="6" indent="-304792" algn="l">
              <a:lnSpc>
                <a:spcPct val="90000"/>
              </a:lnSpc>
              <a:spcBef>
                <a:spcPts val="2133"/>
              </a:spcBef>
              <a:spcAft>
                <a:spcPts val="0"/>
              </a:spcAft>
              <a:buClr>
                <a:srgbClr val="888888"/>
              </a:buClr>
              <a:buSzPts val="5120"/>
              <a:buNone/>
              <a:defRPr sz="6826">
                <a:solidFill>
                  <a:srgbClr val="888888"/>
                </a:solidFill>
              </a:defRPr>
            </a:lvl7pPr>
            <a:lvl8pPr marL="4876678" lvl="7" indent="-304792" algn="l">
              <a:lnSpc>
                <a:spcPct val="90000"/>
              </a:lnSpc>
              <a:spcBef>
                <a:spcPts val="2133"/>
              </a:spcBef>
              <a:spcAft>
                <a:spcPts val="0"/>
              </a:spcAft>
              <a:buClr>
                <a:srgbClr val="888888"/>
              </a:buClr>
              <a:buSzPts val="5120"/>
              <a:buNone/>
              <a:defRPr sz="6826">
                <a:solidFill>
                  <a:srgbClr val="888888"/>
                </a:solidFill>
              </a:defRPr>
            </a:lvl8pPr>
            <a:lvl9pPr marL="5486263" lvl="8" indent="-304792" algn="l">
              <a:lnSpc>
                <a:spcPct val="90000"/>
              </a:lnSpc>
              <a:spcBef>
                <a:spcPts val="2133"/>
              </a:spcBef>
              <a:spcAft>
                <a:spcPts val="0"/>
              </a:spcAft>
              <a:buClr>
                <a:srgbClr val="888888"/>
              </a:buClr>
              <a:buSzPts val="5120"/>
              <a:buNone/>
              <a:defRPr sz="6826">
                <a:solidFill>
                  <a:srgbClr val="888888"/>
                </a:solidFill>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9"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3" y="8069583"/>
            <a:ext cx="18568031"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39" name="Google Shape;39;p7"/>
          <p:cNvSpPr txBox="1">
            <a:spLocks noGrp="1"/>
          </p:cNvSpPr>
          <p:nvPr>
            <p:ph type="body" idx="2"/>
          </p:nvPr>
        </p:nvSpPr>
        <p:spPr>
          <a:xfrm>
            <a:off x="3023243" y="12024360"/>
            <a:ext cx="18568031"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4" y="8069583"/>
            <a:ext cx="18659477" cy="3954777"/>
          </a:xfrm>
          <a:prstGeom prst="rect">
            <a:avLst/>
          </a:prstGeom>
          <a:noFill/>
          <a:ln>
            <a:noFill/>
          </a:ln>
        </p:spPr>
        <p:txBody>
          <a:bodyPr spcFirstLastPara="1" wrap="square" lIns="91425" tIns="45700" rIns="91425" bIns="45700" anchor="b" anchorCtr="0">
            <a:normAutofit/>
          </a:bodyPr>
          <a:lstStyle>
            <a:lvl1pPr marL="609585" lvl="0" indent="-304792" algn="l">
              <a:lnSpc>
                <a:spcPct val="90000"/>
              </a:lnSpc>
              <a:spcBef>
                <a:spcPts val="4267"/>
              </a:spcBef>
              <a:spcAft>
                <a:spcPts val="0"/>
              </a:spcAft>
              <a:buClr>
                <a:schemeClr val="dk1"/>
              </a:buClr>
              <a:buSzPts val="7680"/>
              <a:buNone/>
              <a:defRPr sz="10240" b="1"/>
            </a:lvl1pPr>
            <a:lvl2pPr marL="1219170" lvl="1" indent="-304792" algn="l">
              <a:lnSpc>
                <a:spcPct val="90000"/>
              </a:lnSpc>
              <a:spcBef>
                <a:spcPts val="2133"/>
              </a:spcBef>
              <a:spcAft>
                <a:spcPts val="0"/>
              </a:spcAft>
              <a:buClr>
                <a:schemeClr val="dk1"/>
              </a:buClr>
              <a:buSzPts val="6400"/>
              <a:buNone/>
              <a:defRPr sz="8533" b="1"/>
            </a:lvl2pPr>
            <a:lvl3pPr marL="1828754" lvl="2" indent="-304792" algn="l">
              <a:lnSpc>
                <a:spcPct val="90000"/>
              </a:lnSpc>
              <a:spcBef>
                <a:spcPts val="2133"/>
              </a:spcBef>
              <a:spcAft>
                <a:spcPts val="0"/>
              </a:spcAft>
              <a:buClr>
                <a:schemeClr val="dk1"/>
              </a:buClr>
              <a:buSzPts val="5760"/>
              <a:buNone/>
              <a:defRPr sz="7680" b="1"/>
            </a:lvl3pPr>
            <a:lvl4pPr marL="2438339" lvl="3" indent="-304792" algn="l">
              <a:lnSpc>
                <a:spcPct val="90000"/>
              </a:lnSpc>
              <a:spcBef>
                <a:spcPts val="2133"/>
              </a:spcBef>
              <a:spcAft>
                <a:spcPts val="0"/>
              </a:spcAft>
              <a:buClr>
                <a:schemeClr val="dk1"/>
              </a:buClr>
              <a:buSzPts val="5120"/>
              <a:buNone/>
              <a:defRPr sz="6826" b="1"/>
            </a:lvl4pPr>
            <a:lvl5pPr marL="3047924" lvl="4" indent="-304792" algn="l">
              <a:lnSpc>
                <a:spcPct val="90000"/>
              </a:lnSpc>
              <a:spcBef>
                <a:spcPts val="2133"/>
              </a:spcBef>
              <a:spcAft>
                <a:spcPts val="0"/>
              </a:spcAft>
              <a:buClr>
                <a:schemeClr val="dk1"/>
              </a:buClr>
              <a:buSzPts val="5120"/>
              <a:buNone/>
              <a:defRPr sz="6826" b="1"/>
            </a:lvl5pPr>
            <a:lvl6pPr marL="3657509" lvl="5" indent="-304792" algn="l">
              <a:lnSpc>
                <a:spcPct val="90000"/>
              </a:lnSpc>
              <a:spcBef>
                <a:spcPts val="2133"/>
              </a:spcBef>
              <a:spcAft>
                <a:spcPts val="0"/>
              </a:spcAft>
              <a:buClr>
                <a:schemeClr val="dk1"/>
              </a:buClr>
              <a:buSzPts val="5120"/>
              <a:buNone/>
              <a:defRPr sz="6826" b="1"/>
            </a:lvl6pPr>
            <a:lvl7pPr marL="4267093" lvl="6" indent="-304792" algn="l">
              <a:lnSpc>
                <a:spcPct val="90000"/>
              </a:lnSpc>
              <a:spcBef>
                <a:spcPts val="2133"/>
              </a:spcBef>
              <a:spcAft>
                <a:spcPts val="0"/>
              </a:spcAft>
              <a:buClr>
                <a:schemeClr val="dk1"/>
              </a:buClr>
              <a:buSzPts val="5120"/>
              <a:buNone/>
              <a:defRPr sz="6826" b="1"/>
            </a:lvl7pPr>
            <a:lvl8pPr marL="4876678" lvl="7" indent="-304792" algn="l">
              <a:lnSpc>
                <a:spcPct val="90000"/>
              </a:lnSpc>
              <a:spcBef>
                <a:spcPts val="2133"/>
              </a:spcBef>
              <a:spcAft>
                <a:spcPts val="0"/>
              </a:spcAft>
              <a:buClr>
                <a:schemeClr val="dk1"/>
              </a:buClr>
              <a:buSzPts val="5120"/>
              <a:buNone/>
              <a:defRPr sz="6826" b="1"/>
            </a:lvl8pPr>
            <a:lvl9pPr marL="5486263" lvl="8" indent="-304792" algn="l">
              <a:lnSpc>
                <a:spcPct val="90000"/>
              </a:lnSpc>
              <a:spcBef>
                <a:spcPts val="2133"/>
              </a:spcBef>
              <a:spcAft>
                <a:spcPts val="0"/>
              </a:spcAft>
              <a:buClr>
                <a:schemeClr val="dk1"/>
              </a:buClr>
              <a:buSzPts val="5120"/>
              <a:buNone/>
              <a:defRPr sz="6826" b="1"/>
            </a:lvl9pPr>
          </a:lstStyle>
          <a:p>
            <a:endParaRPr/>
          </a:p>
        </p:txBody>
      </p:sp>
      <p:sp>
        <p:nvSpPr>
          <p:cNvPr id="41" name="Google Shape;41;p7"/>
          <p:cNvSpPr txBox="1">
            <a:spLocks noGrp="1"/>
          </p:cNvSpPr>
          <p:nvPr>
            <p:ph type="body" idx="4"/>
          </p:nvPr>
        </p:nvSpPr>
        <p:spPr>
          <a:xfrm>
            <a:off x="22219924" y="12024360"/>
            <a:ext cx="18659477" cy="17686023"/>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L="609585" lvl="0" indent="-1171756" algn="l">
              <a:lnSpc>
                <a:spcPct val="90000"/>
              </a:lnSpc>
              <a:spcBef>
                <a:spcPts val="4267"/>
              </a:spcBef>
              <a:spcAft>
                <a:spcPts val="0"/>
              </a:spcAft>
              <a:buClr>
                <a:schemeClr val="dk1"/>
              </a:buClr>
              <a:buSzPts val="10240"/>
              <a:buChar char="•"/>
              <a:defRPr sz="13653"/>
            </a:lvl1pPr>
            <a:lvl2pPr marL="1219170" lvl="1" indent="-1063387" algn="l">
              <a:lnSpc>
                <a:spcPct val="90000"/>
              </a:lnSpc>
              <a:spcBef>
                <a:spcPts val="2133"/>
              </a:spcBef>
              <a:spcAft>
                <a:spcPts val="0"/>
              </a:spcAft>
              <a:buClr>
                <a:schemeClr val="dk1"/>
              </a:buClr>
              <a:buSzPts val="8960"/>
              <a:buChar char="•"/>
              <a:defRPr sz="11946"/>
            </a:lvl2pPr>
            <a:lvl3pPr marL="1828754" lvl="2" indent="-955016" algn="l">
              <a:lnSpc>
                <a:spcPct val="90000"/>
              </a:lnSpc>
              <a:spcBef>
                <a:spcPts val="2133"/>
              </a:spcBef>
              <a:spcAft>
                <a:spcPts val="0"/>
              </a:spcAft>
              <a:buClr>
                <a:schemeClr val="dk1"/>
              </a:buClr>
              <a:buSzPts val="7680"/>
              <a:buChar char="•"/>
              <a:defRPr sz="10240"/>
            </a:lvl3pPr>
            <a:lvl4pPr marL="2438339" lvl="3" indent="-846646" algn="l">
              <a:lnSpc>
                <a:spcPct val="90000"/>
              </a:lnSpc>
              <a:spcBef>
                <a:spcPts val="2133"/>
              </a:spcBef>
              <a:spcAft>
                <a:spcPts val="0"/>
              </a:spcAft>
              <a:buClr>
                <a:schemeClr val="dk1"/>
              </a:buClr>
              <a:buSzPts val="6400"/>
              <a:buChar char="•"/>
              <a:defRPr sz="8533"/>
            </a:lvl4pPr>
            <a:lvl5pPr marL="3047924" lvl="4" indent="-846646" algn="l">
              <a:lnSpc>
                <a:spcPct val="90000"/>
              </a:lnSpc>
              <a:spcBef>
                <a:spcPts val="2133"/>
              </a:spcBef>
              <a:spcAft>
                <a:spcPts val="0"/>
              </a:spcAft>
              <a:buClr>
                <a:schemeClr val="dk1"/>
              </a:buClr>
              <a:buSzPts val="6400"/>
              <a:buChar char="•"/>
              <a:defRPr sz="8533"/>
            </a:lvl5pPr>
            <a:lvl6pPr marL="3657509" lvl="5" indent="-846646" algn="l">
              <a:lnSpc>
                <a:spcPct val="90000"/>
              </a:lnSpc>
              <a:spcBef>
                <a:spcPts val="2133"/>
              </a:spcBef>
              <a:spcAft>
                <a:spcPts val="0"/>
              </a:spcAft>
              <a:buClr>
                <a:schemeClr val="dk1"/>
              </a:buClr>
              <a:buSzPts val="6400"/>
              <a:buChar char="•"/>
              <a:defRPr sz="8533"/>
            </a:lvl6pPr>
            <a:lvl7pPr marL="4267093" lvl="6" indent="-846646" algn="l">
              <a:lnSpc>
                <a:spcPct val="90000"/>
              </a:lnSpc>
              <a:spcBef>
                <a:spcPts val="2133"/>
              </a:spcBef>
              <a:spcAft>
                <a:spcPts val="0"/>
              </a:spcAft>
              <a:buClr>
                <a:schemeClr val="dk1"/>
              </a:buClr>
              <a:buSzPts val="6400"/>
              <a:buChar char="•"/>
              <a:defRPr sz="8533"/>
            </a:lvl7pPr>
            <a:lvl8pPr marL="4876678" lvl="7" indent="-846646" algn="l">
              <a:lnSpc>
                <a:spcPct val="90000"/>
              </a:lnSpc>
              <a:spcBef>
                <a:spcPts val="2133"/>
              </a:spcBef>
              <a:spcAft>
                <a:spcPts val="0"/>
              </a:spcAft>
              <a:buClr>
                <a:schemeClr val="dk1"/>
              </a:buClr>
              <a:buSzPts val="6400"/>
              <a:buChar char="•"/>
              <a:defRPr sz="8533"/>
            </a:lvl8pPr>
            <a:lvl9pPr marL="5486263" lvl="8" indent="-846646" algn="l">
              <a:lnSpc>
                <a:spcPct val="90000"/>
              </a:lnSpc>
              <a:spcBef>
                <a:spcPts val="2133"/>
              </a:spcBef>
              <a:spcAft>
                <a:spcPts val="0"/>
              </a:spcAft>
              <a:buClr>
                <a:schemeClr val="dk1"/>
              </a:buClr>
              <a:buSzPts val="6400"/>
              <a:buChar char="•"/>
              <a:defRPr sz="8533"/>
            </a:lvl9pPr>
          </a:lstStyle>
          <a:p>
            <a:endParaRPr/>
          </a:p>
        </p:txBody>
      </p:sp>
      <p:sp>
        <p:nvSpPr>
          <p:cNvPr id="57" name="Google Shape;57;p10"/>
          <p:cNvSpPr txBox="1">
            <a:spLocks noGrp="1"/>
          </p:cNvSpPr>
          <p:nvPr>
            <p:ph type="body" idx="2"/>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9"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365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9" y="4739650"/>
            <a:ext cx="22219919" cy="233934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267"/>
              </a:spcBef>
              <a:spcAft>
                <a:spcPts val="0"/>
              </a:spcAft>
              <a:buClr>
                <a:schemeClr val="dk1"/>
              </a:buClr>
              <a:buSzPts val="10240"/>
              <a:buFont typeface="Arial"/>
              <a:buNone/>
              <a:defRPr sz="13653" b="0" i="0" u="none" strike="noStrike" cap="none">
                <a:solidFill>
                  <a:schemeClr val="dk1"/>
                </a:solidFill>
                <a:latin typeface="Calibri"/>
                <a:ea typeface="Calibri"/>
                <a:cs typeface="Calibri"/>
                <a:sym typeface="Calibri"/>
              </a:defRPr>
            </a:lvl1pPr>
            <a:lvl2pPr marR="0" lvl="1" algn="l" rtl="0">
              <a:lnSpc>
                <a:spcPct val="90000"/>
              </a:lnSpc>
              <a:spcBef>
                <a:spcPts val="2133"/>
              </a:spcBef>
              <a:spcAft>
                <a:spcPts val="0"/>
              </a:spcAft>
              <a:buClr>
                <a:schemeClr val="dk1"/>
              </a:buClr>
              <a:buSzPts val="8960"/>
              <a:buFont typeface="Arial"/>
              <a:buNone/>
              <a:defRPr sz="11946" b="0" i="0" u="none" strike="noStrike" cap="none">
                <a:solidFill>
                  <a:schemeClr val="dk1"/>
                </a:solidFill>
                <a:latin typeface="Calibri"/>
                <a:ea typeface="Calibri"/>
                <a:cs typeface="Calibri"/>
                <a:sym typeface="Calibri"/>
              </a:defRPr>
            </a:lvl2pPr>
            <a:lvl3pPr marR="0" lvl="2" algn="l" rtl="0">
              <a:lnSpc>
                <a:spcPct val="90000"/>
              </a:lnSpc>
              <a:spcBef>
                <a:spcPts val="2133"/>
              </a:spcBef>
              <a:spcAft>
                <a:spcPts val="0"/>
              </a:spcAft>
              <a:buClr>
                <a:schemeClr val="dk1"/>
              </a:buClr>
              <a:buSzPts val="7680"/>
              <a:buFont typeface="Arial"/>
              <a:buNone/>
              <a:defRPr sz="10240" b="0" i="0" u="none" strike="noStrike" cap="none">
                <a:solidFill>
                  <a:schemeClr val="dk1"/>
                </a:solidFill>
                <a:latin typeface="Calibri"/>
                <a:ea typeface="Calibri"/>
                <a:cs typeface="Calibri"/>
                <a:sym typeface="Calibri"/>
              </a:defRPr>
            </a:lvl3pPr>
            <a:lvl4pPr marR="0" lvl="3"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4pPr>
            <a:lvl5pPr marR="0" lvl="4"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5pPr>
            <a:lvl6pPr marR="0" lvl="5"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6pPr>
            <a:lvl7pPr marR="0" lvl="6"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7pPr>
            <a:lvl8pPr marR="0" lvl="7"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8pPr>
            <a:lvl9pPr marR="0" lvl="8" algn="l" rtl="0">
              <a:lnSpc>
                <a:spcPct val="90000"/>
              </a:lnSpc>
              <a:spcBef>
                <a:spcPts val="2133"/>
              </a:spcBef>
              <a:spcAft>
                <a:spcPts val="0"/>
              </a:spcAft>
              <a:buClr>
                <a:schemeClr val="dk1"/>
              </a:buClr>
              <a:buSzPts val="6400"/>
              <a:buFont typeface="Arial"/>
              <a:buNone/>
              <a:defRPr sz="8533"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9" y="9875520"/>
            <a:ext cx="14156055" cy="18295623"/>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4267"/>
              </a:spcBef>
              <a:spcAft>
                <a:spcPts val="0"/>
              </a:spcAft>
              <a:buClr>
                <a:schemeClr val="dk1"/>
              </a:buClr>
              <a:buSzPts val="5120"/>
              <a:buNone/>
              <a:defRPr sz="6826"/>
            </a:lvl1pPr>
            <a:lvl2pPr marL="1219170" lvl="1" indent="-304792" algn="l">
              <a:lnSpc>
                <a:spcPct val="90000"/>
              </a:lnSpc>
              <a:spcBef>
                <a:spcPts val="2133"/>
              </a:spcBef>
              <a:spcAft>
                <a:spcPts val="0"/>
              </a:spcAft>
              <a:buClr>
                <a:schemeClr val="dk1"/>
              </a:buClr>
              <a:buSzPts val="4480"/>
              <a:buNone/>
              <a:defRPr sz="5973"/>
            </a:lvl2pPr>
            <a:lvl3pPr marL="1828754" lvl="2" indent="-304792" algn="l">
              <a:lnSpc>
                <a:spcPct val="90000"/>
              </a:lnSpc>
              <a:spcBef>
                <a:spcPts val="2133"/>
              </a:spcBef>
              <a:spcAft>
                <a:spcPts val="0"/>
              </a:spcAft>
              <a:buClr>
                <a:schemeClr val="dk1"/>
              </a:buClr>
              <a:buSzPts val="3840"/>
              <a:buNone/>
              <a:defRPr sz="5120"/>
            </a:lvl3pPr>
            <a:lvl4pPr marL="2438339" lvl="3" indent="-304792" algn="l">
              <a:lnSpc>
                <a:spcPct val="90000"/>
              </a:lnSpc>
              <a:spcBef>
                <a:spcPts val="2133"/>
              </a:spcBef>
              <a:spcAft>
                <a:spcPts val="0"/>
              </a:spcAft>
              <a:buClr>
                <a:schemeClr val="dk1"/>
              </a:buClr>
              <a:buSzPts val="3200"/>
              <a:buNone/>
              <a:defRPr sz="4267"/>
            </a:lvl4pPr>
            <a:lvl5pPr marL="3047924" lvl="4" indent="-304792" algn="l">
              <a:lnSpc>
                <a:spcPct val="90000"/>
              </a:lnSpc>
              <a:spcBef>
                <a:spcPts val="2133"/>
              </a:spcBef>
              <a:spcAft>
                <a:spcPts val="0"/>
              </a:spcAft>
              <a:buClr>
                <a:schemeClr val="dk1"/>
              </a:buClr>
              <a:buSzPts val="3200"/>
              <a:buNone/>
              <a:defRPr sz="4267"/>
            </a:lvl5pPr>
            <a:lvl6pPr marL="3657509" lvl="5" indent="-304792" algn="l">
              <a:lnSpc>
                <a:spcPct val="90000"/>
              </a:lnSpc>
              <a:spcBef>
                <a:spcPts val="2133"/>
              </a:spcBef>
              <a:spcAft>
                <a:spcPts val="0"/>
              </a:spcAft>
              <a:buClr>
                <a:schemeClr val="dk1"/>
              </a:buClr>
              <a:buSzPts val="3200"/>
              <a:buNone/>
              <a:defRPr sz="4267"/>
            </a:lvl6pPr>
            <a:lvl7pPr marL="4267093" lvl="6" indent="-304792" algn="l">
              <a:lnSpc>
                <a:spcPct val="90000"/>
              </a:lnSpc>
              <a:spcBef>
                <a:spcPts val="2133"/>
              </a:spcBef>
              <a:spcAft>
                <a:spcPts val="0"/>
              </a:spcAft>
              <a:buClr>
                <a:schemeClr val="dk1"/>
              </a:buClr>
              <a:buSzPts val="3200"/>
              <a:buNone/>
              <a:defRPr sz="4267"/>
            </a:lvl7pPr>
            <a:lvl8pPr marL="4876678" lvl="7" indent="-304792" algn="l">
              <a:lnSpc>
                <a:spcPct val="90000"/>
              </a:lnSpc>
              <a:spcBef>
                <a:spcPts val="2133"/>
              </a:spcBef>
              <a:spcAft>
                <a:spcPts val="0"/>
              </a:spcAft>
              <a:buClr>
                <a:schemeClr val="dk1"/>
              </a:buClr>
              <a:buSzPts val="3200"/>
              <a:buNone/>
              <a:defRPr sz="4267"/>
            </a:lvl8pPr>
            <a:lvl9pPr marL="5486263" lvl="8" indent="-304792" algn="l">
              <a:lnSpc>
                <a:spcPct val="90000"/>
              </a:lnSpc>
              <a:spcBef>
                <a:spcPts val="2133"/>
              </a:spcBef>
              <a:spcAft>
                <a:spcPts val="0"/>
              </a:spcAft>
              <a:buClr>
                <a:schemeClr val="dk1"/>
              </a:buClr>
              <a:buSzPts val="3200"/>
              <a:buNone/>
              <a:defRPr sz="4267"/>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89" y="278135"/>
            <a:ext cx="20886425" cy="37856159"/>
          </a:xfrm>
          <a:prstGeom prst="rect">
            <a:avLst/>
          </a:prstGeom>
          <a:noFill/>
          <a:ln>
            <a:noFill/>
          </a:ln>
        </p:spPr>
        <p:txBody>
          <a:bodyPr spcFirstLastPara="1" wrap="square" lIns="91425" tIns="45700" rIns="91425" bIns="45700" anchor="t" anchorCtr="0">
            <a:normAutofit/>
          </a:bodyPr>
          <a:lstStyle>
            <a:lvl1pPr marL="609585" lvl="0" indent="-457189" algn="l">
              <a:lnSpc>
                <a:spcPct val="90000"/>
              </a:lnSpc>
              <a:spcBef>
                <a:spcPts val="4267"/>
              </a:spcBef>
              <a:spcAft>
                <a:spcPts val="0"/>
              </a:spcAft>
              <a:buClr>
                <a:schemeClr val="dk1"/>
              </a:buClr>
              <a:buSzPts val="1800"/>
              <a:buChar char="•"/>
              <a:defRPr/>
            </a:lvl1pPr>
            <a:lvl2pPr marL="1219170" lvl="1" indent="-457189" algn="l">
              <a:lnSpc>
                <a:spcPct val="90000"/>
              </a:lnSpc>
              <a:spcBef>
                <a:spcPts val="2133"/>
              </a:spcBef>
              <a:spcAft>
                <a:spcPts val="0"/>
              </a:spcAft>
              <a:buClr>
                <a:schemeClr val="dk1"/>
              </a:buClr>
              <a:buSzPts val="1800"/>
              <a:buChar char="•"/>
              <a:defRPr/>
            </a:lvl2pPr>
            <a:lvl3pPr marL="1828754" lvl="2" indent="-457189" algn="l">
              <a:lnSpc>
                <a:spcPct val="90000"/>
              </a:lnSpc>
              <a:spcBef>
                <a:spcPts val="2133"/>
              </a:spcBef>
              <a:spcAft>
                <a:spcPts val="0"/>
              </a:spcAft>
              <a:buClr>
                <a:schemeClr val="dk1"/>
              </a:buClr>
              <a:buSzPts val="1800"/>
              <a:buChar char="•"/>
              <a:defRPr/>
            </a:lvl3pPr>
            <a:lvl4pPr marL="2438339" lvl="3" indent="-457189" algn="l">
              <a:lnSpc>
                <a:spcPct val="90000"/>
              </a:lnSpc>
              <a:spcBef>
                <a:spcPts val="2133"/>
              </a:spcBef>
              <a:spcAft>
                <a:spcPts val="0"/>
              </a:spcAft>
              <a:buClr>
                <a:schemeClr val="dk1"/>
              </a:buClr>
              <a:buSzPts val="1800"/>
              <a:buChar char="•"/>
              <a:defRPr/>
            </a:lvl4pPr>
            <a:lvl5pPr marL="3047924" lvl="4" indent="-457189" algn="l">
              <a:lnSpc>
                <a:spcPct val="90000"/>
              </a:lnSpc>
              <a:spcBef>
                <a:spcPts val="2133"/>
              </a:spcBef>
              <a:spcAft>
                <a:spcPts val="0"/>
              </a:spcAft>
              <a:buClr>
                <a:schemeClr val="dk1"/>
              </a:buClr>
              <a:buSzPts val="1800"/>
              <a:buChar char="•"/>
              <a:defRPr/>
            </a:lvl5pPr>
            <a:lvl6pPr marL="3657509" lvl="5" indent="-457189" algn="l">
              <a:lnSpc>
                <a:spcPct val="90000"/>
              </a:lnSpc>
              <a:spcBef>
                <a:spcPts val="2133"/>
              </a:spcBef>
              <a:spcAft>
                <a:spcPts val="0"/>
              </a:spcAft>
              <a:buClr>
                <a:schemeClr val="dk1"/>
              </a:buClr>
              <a:buSzPts val="1800"/>
              <a:buChar char="•"/>
              <a:defRPr/>
            </a:lvl6pPr>
            <a:lvl7pPr marL="4267093" lvl="6" indent="-457189" algn="l">
              <a:lnSpc>
                <a:spcPct val="90000"/>
              </a:lnSpc>
              <a:spcBef>
                <a:spcPts val="2133"/>
              </a:spcBef>
              <a:spcAft>
                <a:spcPts val="0"/>
              </a:spcAft>
              <a:buClr>
                <a:schemeClr val="dk1"/>
              </a:buClr>
              <a:buSzPts val="1800"/>
              <a:buChar char="•"/>
              <a:defRPr/>
            </a:lvl7pPr>
            <a:lvl8pPr marL="4876678" lvl="7" indent="-457189" algn="l">
              <a:lnSpc>
                <a:spcPct val="90000"/>
              </a:lnSpc>
              <a:spcBef>
                <a:spcPts val="2133"/>
              </a:spcBef>
              <a:spcAft>
                <a:spcPts val="0"/>
              </a:spcAft>
              <a:buClr>
                <a:schemeClr val="dk1"/>
              </a:buClr>
              <a:buSzPts val="1800"/>
              <a:buChar char="•"/>
              <a:defRPr/>
            </a:lvl8pPr>
            <a:lvl9pPr marL="5486263" lvl="8" indent="-457189" algn="l">
              <a:lnSpc>
                <a:spcPct val="90000"/>
              </a:lnSpc>
              <a:spcBef>
                <a:spcPts val="2133"/>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2" y="1752609"/>
            <a:ext cx="37856159" cy="636270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2" y="8763002"/>
            <a:ext cx="37856159" cy="20886425"/>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1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120" b="0" i="0" u="none" strike="noStrike" cap="none">
                <a:solidFill>
                  <a:srgbClr val="888888"/>
                </a:solidFill>
                <a:latin typeface="Calibri"/>
                <a:ea typeface="Calibri"/>
                <a:cs typeface="Calibri"/>
                <a:sym typeface="Calibri"/>
              </a:defRPr>
            </a:lvl1pPr>
            <a:lvl2pPr marL="0" marR="0" lvl="1" indent="0" algn="r" rtl="0">
              <a:spcBef>
                <a:spcPts val="0"/>
              </a:spcBef>
              <a:buNone/>
              <a:defRPr sz="5120" b="0" i="0" u="none" strike="noStrike" cap="none">
                <a:solidFill>
                  <a:srgbClr val="888888"/>
                </a:solidFill>
                <a:latin typeface="Calibri"/>
                <a:ea typeface="Calibri"/>
                <a:cs typeface="Calibri"/>
                <a:sym typeface="Calibri"/>
              </a:defRPr>
            </a:lvl2pPr>
            <a:lvl3pPr marL="0" marR="0" lvl="2" indent="0" algn="r" rtl="0">
              <a:spcBef>
                <a:spcPts val="0"/>
              </a:spcBef>
              <a:buNone/>
              <a:defRPr sz="5120" b="0" i="0" u="none" strike="noStrike" cap="none">
                <a:solidFill>
                  <a:srgbClr val="888888"/>
                </a:solidFill>
                <a:latin typeface="Calibri"/>
                <a:ea typeface="Calibri"/>
                <a:cs typeface="Calibri"/>
                <a:sym typeface="Calibri"/>
              </a:defRPr>
            </a:lvl3pPr>
            <a:lvl4pPr marL="0" marR="0" lvl="3" indent="0" algn="r" rtl="0">
              <a:spcBef>
                <a:spcPts val="0"/>
              </a:spcBef>
              <a:buNone/>
              <a:defRPr sz="5120" b="0" i="0" u="none" strike="noStrike" cap="none">
                <a:solidFill>
                  <a:srgbClr val="888888"/>
                </a:solidFill>
                <a:latin typeface="Calibri"/>
                <a:ea typeface="Calibri"/>
                <a:cs typeface="Calibri"/>
                <a:sym typeface="Calibri"/>
              </a:defRPr>
            </a:lvl4pPr>
            <a:lvl5pPr marL="0" marR="0" lvl="4" indent="0" algn="r" rtl="0">
              <a:spcBef>
                <a:spcPts val="0"/>
              </a:spcBef>
              <a:buNone/>
              <a:defRPr sz="5120" b="0" i="0" u="none" strike="noStrike" cap="none">
                <a:solidFill>
                  <a:srgbClr val="888888"/>
                </a:solidFill>
                <a:latin typeface="Calibri"/>
                <a:ea typeface="Calibri"/>
                <a:cs typeface="Calibri"/>
                <a:sym typeface="Calibri"/>
              </a:defRPr>
            </a:lvl5pPr>
            <a:lvl6pPr marL="0" marR="0" lvl="5" indent="0" algn="r" rtl="0">
              <a:spcBef>
                <a:spcPts val="0"/>
              </a:spcBef>
              <a:buNone/>
              <a:defRPr sz="5120" b="0" i="0" u="none" strike="noStrike" cap="none">
                <a:solidFill>
                  <a:srgbClr val="888888"/>
                </a:solidFill>
                <a:latin typeface="Calibri"/>
                <a:ea typeface="Calibri"/>
                <a:cs typeface="Calibri"/>
                <a:sym typeface="Calibri"/>
              </a:defRPr>
            </a:lvl6pPr>
            <a:lvl7pPr marL="0" marR="0" lvl="6" indent="0" algn="r" rtl="0">
              <a:spcBef>
                <a:spcPts val="0"/>
              </a:spcBef>
              <a:buNone/>
              <a:defRPr sz="5120" b="0" i="0" u="none" strike="noStrike" cap="none">
                <a:solidFill>
                  <a:srgbClr val="888888"/>
                </a:solidFill>
                <a:latin typeface="Calibri"/>
                <a:ea typeface="Calibri"/>
                <a:cs typeface="Calibri"/>
                <a:sym typeface="Calibri"/>
              </a:defRPr>
            </a:lvl7pPr>
            <a:lvl8pPr marL="0" marR="0" lvl="7" indent="0" algn="r" rtl="0">
              <a:spcBef>
                <a:spcPts val="0"/>
              </a:spcBef>
              <a:buNone/>
              <a:defRPr sz="5120" b="0" i="0" u="none" strike="noStrike" cap="none">
                <a:solidFill>
                  <a:srgbClr val="888888"/>
                </a:solidFill>
                <a:latin typeface="Calibri"/>
                <a:ea typeface="Calibri"/>
                <a:cs typeface="Calibri"/>
                <a:sym typeface="Calibri"/>
              </a:defRPr>
            </a:lvl8pPr>
            <a:lvl9pPr marL="0" marR="0" lvl="8" indent="0" algn="r" rtl="0">
              <a:spcBef>
                <a:spcPts val="0"/>
              </a:spcBef>
              <a:buNone/>
              <a:defRPr sz="51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tiff"/><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tiff"/><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974558" y="896755"/>
            <a:ext cx="41942084" cy="3195600"/>
          </a:xfrm>
          <a:prstGeom prst="rect">
            <a:avLst/>
          </a:prstGeom>
          <a:noFill/>
          <a:ln w="76200" cap="flat" cmpd="sng">
            <a:solidFill>
              <a:srgbClr val="C00000"/>
            </a:solidFill>
            <a:prstDash val="solid"/>
            <a:round/>
            <a:headEnd type="none" w="sm" len="sm"/>
            <a:tailEnd type="none" w="sm" len="sm"/>
          </a:ln>
        </p:spPr>
        <p:txBody>
          <a:bodyPr spcFirstLastPara="1" wrap="square" lIns="121900" tIns="60933" rIns="121900" bIns="60933" anchor="ctr" anchorCtr="0">
            <a:normAutofit/>
          </a:bodyPr>
          <a:lstStyle/>
          <a:p>
            <a:pPr lvl="0" algn="ctr">
              <a:buSzPts val="6000"/>
            </a:pPr>
            <a:r>
              <a:rPr lang="en-US" sz="8000" b="1" dirty="0">
                <a:latin typeface="Century"/>
                <a:ea typeface="Century"/>
                <a:cs typeface="Century"/>
                <a:sym typeface="Century"/>
              </a:rPr>
              <a:t>Characterizing Error in Linear Battery State of Charge Model</a:t>
            </a:r>
            <a:br>
              <a:rPr lang="en-US" sz="1777" b="1" dirty="0">
                <a:latin typeface="Century"/>
                <a:ea typeface="Century"/>
                <a:cs typeface="Century"/>
                <a:sym typeface="Century"/>
              </a:rPr>
            </a:br>
            <a:br>
              <a:rPr lang="en-US" sz="1777" b="1" dirty="0">
                <a:latin typeface="Century"/>
                <a:ea typeface="Century"/>
                <a:cs typeface="Century"/>
                <a:sym typeface="Century"/>
              </a:rPr>
            </a:br>
            <a:r>
              <a:rPr lang="en-US" sz="3200" b="1" dirty="0">
                <a:latin typeface="Century"/>
                <a:ea typeface="Century"/>
                <a:cs typeface="Century"/>
                <a:sym typeface="Century"/>
              </a:rPr>
              <a:t>CEE 292X Fall 2019</a:t>
            </a:r>
            <a:br>
              <a:rPr lang="en-US" sz="3200" b="1" dirty="0">
                <a:latin typeface="Century"/>
                <a:ea typeface="Century"/>
                <a:cs typeface="Century"/>
                <a:sym typeface="Century"/>
              </a:rPr>
            </a:br>
            <a:r>
              <a:rPr lang="en-US" sz="3200" b="1" dirty="0">
                <a:latin typeface="Century"/>
                <a:ea typeface="Century"/>
                <a:cs typeface="Century"/>
                <a:sym typeface="Century"/>
              </a:rPr>
              <a:t>Corey </a:t>
            </a:r>
            <a:r>
              <a:rPr lang="en-US" sz="3200" b="1" dirty="0" err="1">
                <a:latin typeface="Century"/>
                <a:ea typeface="Century"/>
                <a:cs typeface="Century"/>
                <a:sym typeface="Century"/>
              </a:rPr>
              <a:t>Shono</a:t>
            </a:r>
            <a:r>
              <a:rPr lang="en-US" sz="3200" b="1" dirty="0">
                <a:latin typeface="Century"/>
                <a:ea typeface="Century"/>
                <a:cs typeface="Century"/>
                <a:sym typeface="Century"/>
              </a:rPr>
              <a:t> &amp; Timnah Zimet</a:t>
            </a:r>
            <a:endParaRPr dirty="0"/>
          </a:p>
        </p:txBody>
      </p:sp>
      <p:sp>
        <p:nvSpPr>
          <p:cNvPr id="85" name="Google Shape;85;p1"/>
          <p:cNvSpPr/>
          <p:nvPr/>
        </p:nvSpPr>
        <p:spPr>
          <a:xfrm>
            <a:off x="30762400" y="5004753"/>
            <a:ext cx="12154241" cy="189677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1143">
              <a:solidFill>
                <a:schemeClr val="lt1"/>
              </a:solidFill>
              <a:latin typeface="Calibri"/>
              <a:ea typeface="Calibri"/>
              <a:cs typeface="Calibri"/>
              <a:sym typeface="Calibri"/>
            </a:endParaRPr>
          </a:p>
        </p:txBody>
      </p:sp>
      <p:sp>
        <p:nvSpPr>
          <p:cNvPr id="86" name="Google Shape;86;p1"/>
          <p:cNvSpPr/>
          <p:nvPr/>
        </p:nvSpPr>
        <p:spPr>
          <a:xfrm>
            <a:off x="11921815" y="5004753"/>
            <a:ext cx="17975140" cy="27016892"/>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3200">
              <a:solidFill>
                <a:schemeClr val="dk1"/>
              </a:solidFill>
              <a:latin typeface="Calibri"/>
              <a:ea typeface="Calibri"/>
              <a:cs typeface="Calibri"/>
              <a:sym typeface="Calibri"/>
            </a:endParaRPr>
          </a:p>
        </p:txBody>
      </p:sp>
      <p:sp>
        <p:nvSpPr>
          <p:cNvPr id="87" name="Google Shape;87;p1"/>
          <p:cNvSpPr/>
          <p:nvPr/>
        </p:nvSpPr>
        <p:spPr>
          <a:xfrm>
            <a:off x="982767" y="29497093"/>
            <a:ext cx="10142433" cy="2524551"/>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88" name="Google Shape;88;p1"/>
          <p:cNvSpPr txBox="1"/>
          <p:nvPr/>
        </p:nvSpPr>
        <p:spPr>
          <a:xfrm>
            <a:off x="1476043" y="5536567"/>
            <a:ext cx="10226876" cy="525154"/>
          </a:xfrm>
          <a:prstGeom prst="rect">
            <a:avLst/>
          </a:prstGeom>
          <a:noFill/>
          <a:ln>
            <a:noFill/>
          </a:ln>
        </p:spPr>
        <p:txBody>
          <a:bodyPr spcFirstLastPara="1" wrap="square" lIns="121900" tIns="60933" rIns="121900" bIns="60933" anchor="t" anchorCtr="0">
            <a:spAutoFit/>
          </a:bodyPr>
          <a:lstStyle/>
          <a:p>
            <a:endParaRPr sz="2613"/>
          </a:p>
        </p:txBody>
      </p:sp>
      <p:sp>
        <p:nvSpPr>
          <p:cNvPr id="89" name="Google Shape;89;p1"/>
          <p:cNvSpPr txBox="1"/>
          <p:nvPr/>
        </p:nvSpPr>
        <p:spPr>
          <a:xfrm>
            <a:off x="31852568" y="5463358"/>
            <a:ext cx="10018344"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Methodology</a:t>
            </a:r>
            <a:endParaRPr sz="2613" dirty="0"/>
          </a:p>
        </p:txBody>
      </p:sp>
      <p:sp>
        <p:nvSpPr>
          <p:cNvPr id="90" name="Google Shape;90;p1"/>
          <p:cNvSpPr/>
          <p:nvPr/>
        </p:nvSpPr>
        <p:spPr>
          <a:xfrm>
            <a:off x="974558" y="5004752"/>
            <a:ext cx="10148585" cy="9349667"/>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lgn="just">
              <a:buClr>
                <a:schemeClr val="dk1"/>
              </a:buClr>
            </a:pPr>
            <a:endParaRPr sz="2933">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3" name="Google Shape;93;p1"/>
              <p:cNvSpPr txBox="1"/>
              <p:nvPr/>
            </p:nvSpPr>
            <p:spPr>
              <a:xfrm>
                <a:off x="31314066" y="6398902"/>
                <a:ext cx="11073404" cy="18277000"/>
              </a:xfrm>
              <a:prstGeom prst="rect">
                <a:avLst/>
              </a:prstGeom>
              <a:noFill/>
              <a:ln>
                <a:noFill/>
              </a:ln>
            </p:spPr>
            <p:txBody>
              <a:bodyPr spcFirstLastPara="1" wrap="square" lIns="121900" tIns="60933" rIns="121900" bIns="60933" anchor="t" anchorCtr="0">
                <a:spAutoFit/>
              </a:bodyPr>
              <a:lstStyle/>
              <a:p>
                <a:pPr algn="just">
                  <a:spcBef>
                    <a:spcPts val="1333"/>
                  </a:spcBef>
                </a:pPr>
                <a:r>
                  <a:rPr lang="en-US" sz="3200" b="1" dirty="0">
                    <a:solidFill>
                      <a:schemeClr val="dk1"/>
                    </a:solidFill>
                    <a:latin typeface="Calibri"/>
                    <a:cs typeface="Calibri"/>
                    <a:sym typeface="Calibri"/>
                  </a:rPr>
                  <a:t>Linear SOC estimation with constant efficiency coefficient</a:t>
                </a:r>
              </a:p>
              <a:p>
                <a:pPr algn="just">
                  <a:spcBef>
                    <a:spcPts val="1333"/>
                  </a:spcBef>
                </a:pPr>
                <a:r>
                  <a:rPr lang="en-US" sz="3200" dirty="0">
                    <a:solidFill>
                      <a:schemeClr val="dk1"/>
                    </a:solidFill>
                    <a:latin typeface="Calibri"/>
                    <a:cs typeface="Calibri"/>
                    <a:sym typeface="Calibri"/>
                  </a:rPr>
                  <a:t>As a “ground truth” we use the simulation results of the BDS default NiMH cell ECM. We then compare the simulation SOC to the results using the following simple model:</a:t>
                </a:r>
              </a:p>
              <a:p>
                <a:pPr algn="just">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𝑄</m:t>
                          </m:r>
                        </m:e>
                        <m:sub>
                          <m:r>
                            <a:rPr lang="en-US" sz="3200" i="1">
                              <a:latin typeface="Cambria Math" panose="02040503050406030204" pitchFamily="18" charset="0"/>
                            </a:rPr>
                            <m:t>𝑡</m:t>
                          </m:r>
                          <m:r>
                            <a:rPr lang="en-US" sz="3200" i="1">
                              <a:latin typeface="Cambria Math" panose="02040503050406030204" pitchFamily="18" charset="0"/>
                            </a:rPr>
                            <m:t>−1</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𝑐</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𝛾</m:t>
                          </m:r>
                        </m:e>
                        <m:sub>
                          <m:r>
                            <a:rPr lang="en-US" sz="3200" i="1">
                              <a:latin typeface="Cambria Math" panose="02040503050406030204" pitchFamily="18" charset="0"/>
                            </a:rPr>
                            <m:t>𝑑</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𝑑</m:t>
                          </m:r>
                        </m:e>
                        <m:sub>
                          <m:r>
                            <a:rPr lang="en-US" sz="3200" i="1">
                              <a:latin typeface="Cambria Math" panose="02040503050406030204" pitchFamily="18" charset="0"/>
                            </a:rPr>
                            <m:t>𝑡</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𝑡</m:t>
                      </m:r>
                    </m:oMath>
                  </m:oMathPara>
                </a14:m>
                <a:endParaRPr lang="en-US" sz="3200" dirty="0"/>
              </a:p>
              <a:p>
                <a:pPr algn="just">
                  <a:spcBef>
                    <a:spcPts val="1333"/>
                  </a:spcBef>
                </a:pPr>
                <a:r>
                  <a:rPr lang="en-US" sz="3200" dirty="0">
                    <a:latin typeface="Calibri" panose="020F0502020204030204" pitchFamily="34" charset="0"/>
                    <a:cs typeface="Calibri" panose="020F0502020204030204" pitchFamily="34" charset="0"/>
                  </a:rPr>
                  <a:t>where </a:t>
                </a:r>
                <a:r>
                  <a:rPr lang="en-US" sz="3200" i="1" dirty="0">
                    <a:latin typeface="Calibri" panose="020F0502020204030204" pitchFamily="34" charset="0"/>
                    <a:cs typeface="Calibri" panose="020F0502020204030204" pitchFamily="34" charset="0"/>
                  </a:rPr>
                  <a:t>Q</a:t>
                </a:r>
                <a:r>
                  <a:rPr lang="en-US" sz="3200" dirty="0">
                    <a:latin typeface="Calibri" panose="020F0502020204030204" pitchFamily="34" charset="0"/>
                    <a:cs typeface="Calibri" panose="020F0502020204030204" pitchFamily="34" charset="0"/>
                  </a:rPr>
                  <a:t> is the state of charge,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is the charge rate,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is the discharge rate,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the charge and discharge efficiencies, and </a:t>
                </a:r>
                <a:r>
                  <a:rPr lang="el-GR" sz="3200" i="1" dirty="0">
                    <a:latin typeface="Calibri" panose="020F0502020204030204" pitchFamily="34" charset="0"/>
                    <a:cs typeface="Calibri" panose="020F0502020204030204" pitchFamily="34" charset="0"/>
                  </a:rPr>
                  <a:t>Δ</a:t>
                </a:r>
                <a:r>
                  <a:rPr lang="en-US" sz="3200" i="1" dirty="0">
                    <a:latin typeface="Calibri" panose="020F0502020204030204" pitchFamily="34" charset="0"/>
                    <a:cs typeface="Calibri" panose="020F0502020204030204" pitchFamily="34" charset="0"/>
                  </a:rPr>
                  <a:t>t</a:t>
                </a:r>
                <a:r>
                  <a:rPr lang="en-US" sz="3200" dirty="0">
                    <a:latin typeface="Calibri" panose="020F0502020204030204" pitchFamily="34" charset="0"/>
                    <a:cs typeface="Calibri" panose="020F0502020204030204" pitchFamily="34" charset="0"/>
                  </a:rPr>
                  <a:t> is the time step.</a:t>
                </a:r>
              </a:p>
              <a:p>
                <a:pPr algn="just">
                  <a:spcBef>
                    <a:spcPts val="1333"/>
                  </a:spcBef>
                </a:pPr>
                <a:r>
                  <a:rPr lang="en-US" sz="3200" dirty="0">
                    <a:latin typeface="Calibri" panose="020F0502020204030204" pitchFamily="34" charset="0"/>
                    <a:cs typeface="Calibri" panose="020F0502020204030204" pitchFamily="34" charset="0"/>
                  </a:rPr>
                  <a:t>To calculate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we use a pulse cycle in BDS, so that </a:t>
                </a:r>
                <a:r>
                  <a:rPr lang="en-US" sz="3200" i="1"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are each constant for long time periods.</a:t>
                </a:r>
              </a:p>
              <a:p>
                <a:pPr algn="just">
                  <a:spcBef>
                    <a:spcPts val="1333"/>
                  </a:spcBef>
                </a:pPr>
                <a:r>
                  <a:rPr lang="en-US" sz="3200" dirty="0">
                    <a:latin typeface="Calibri" panose="020F0502020204030204" pitchFamily="34" charset="0"/>
                    <a:cs typeface="Calibri" panose="020F0502020204030204" pitchFamily="34" charset="0"/>
                  </a:rPr>
                  <a:t>To evaluate the accuracy, we then use these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c</a:t>
                </a:r>
                <a:r>
                  <a:rPr lang="en-US" sz="3200" dirty="0">
                    <a:latin typeface="Calibri" panose="020F0502020204030204" pitchFamily="34" charset="0"/>
                    <a:cs typeface="Calibri" panose="020F0502020204030204" pitchFamily="34" charset="0"/>
                  </a:rPr>
                  <a:t> and </a:t>
                </a:r>
                <a:r>
                  <a:rPr lang="el-GR" sz="3200" i="1" dirty="0">
                    <a:latin typeface="Calibri" panose="020F0502020204030204" pitchFamily="34" charset="0"/>
                    <a:cs typeface="Calibri" panose="020F0502020204030204" pitchFamily="34" charset="0"/>
                  </a:rPr>
                  <a:t>ϒ</a:t>
                </a:r>
                <a:r>
                  <a:rPr lang="en-US" sz="3200" i="1" baseline="-25000" dirty="0">
                    <a:latin typeface="Calibri" panose="020F0502020204030204" pitchFamily="34" charset="0"/>
                    <a:cs typeface="Calibri" panose="020F0502020204030204" pitchFamily="34" charset="0"/>
                  </a:rPr>
                  <a:t>d</a:t>
                </a:r>
                <a:r>
                  <a:rPr lang="en-US" sz="3200" dirty="0">
                    <a:latin typeface="Calibri" panose="020F0502020204030204" pitchFamily="34" charset="0"/>
                    <a:cs typeface="Calibri" panose="020F0502020204030204" pitchFamily="34" charset="0"/>
                  </a:rPr>
                  <a:t> to predict the SOC with realistic charge cycles, and compare to the BDS results with the same cycles.</a:t>
                </a:r>
              </a:p>
              <a:p>
                <a:pPr algn="just">
                  <a:spcBef>
                    <a:spcPts val="1333"/>
                  </a:spcBef>
                </a:pPr>
                <a:r>
                  <a:rPr lang="en-US" sz="3200" dirty="0">
                    <a:latin typeface="Calibri" panose="020F0502020204030204" pitchFamily="34" charset="0"/>
                    <a:cs typeface="Calibri" panose="020F0502020204030204" pitchFamily="34" charset="0"/>
                  </a:rPr>
                  <a:t>The accuracy is measured as residuals, or error in % SOC, at each time step. Error accumulates at each time step, so the final residual value is a good indicator of accuracy for the time period.</a:t>
                </a:r>
              </a:p>
              <a:p>
                <a:pPr algn="just">
                  <a:spcBef>
                    <a:spcPts val="1333"/>
                  </a:spcBef>
                </a:pPr>
                <a:r>
                  <a:rPr lang="en-US" sz="3200" b="1" dirty="0">
                    <a:latin typeface="Calibri" panose="020F0502020204030204" pitchFamily="34" charset="0"/>
                    <a:cs typeface="Calibri" panose="020F0502020204030204" pitchFamily="34" charset="0"/>
                  </a:rPr>
                  <a:t>SOC estimation with variable efficiency</a:t>
                </a:r>
              </a:p>
              <a:p>
                <a:pPr algn="just">
                  <a:spcBef>
                    <a:spcPts val="1333"/>
                  </a:spcBef>
                </a:pPr>
                <a:r>
                  <a:rPr lang="en-US" sz="3200" dirty="0">
                    <a:latin typeface="Calibri" panose="020F0502020204030204" pitchFamily="34" charset="0"/>
                    <a:cs typeface="Calibri" panose="020F0502020204030204" pitchFamily="34" charset="0"/>
                  </a:rPr>
                  <a:t>In order to capture the effects of SOC and charge rate on the battery’s internal resistance, a multivariate linear model was fitted to predict the efficiency of each timestep for a given SOC and current according to the following equation:</a:t>
                </a: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m:t>
                          </m:r>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𝑄</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b="0" i="1" smtClean="0">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𝑐</m:t>
                          </m:r>
                          <m:r>
                            <a:rPr lang="en-US" sz="3200" b="0" i="1" smtClean="0">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b="0" dirty="0">
                  <a:latin typeface="Calibri" panose="020F0502020204030204" pitchFamily="34" charset="0"/>
                  <a:ea typeface="Cambria Math" panose="02040503050406030204" pitchFamily="18" charset="0"/>
                  <a:cs typeface="Calibri" panose="020F0502020204030204" pitchFamily="34" charset="0"/>
                </a:endParaRPr>
              </a:p>
              <a:p>
                <a:pPr algn="ctr">
                  <a:spcBef>
                    <a:spcPts val="1333"/>
                  </a:spcBef>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𝛾</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m:t>
                          </m:r>
                          <m:r>
                            <a:rPr lang="en-US" sz="3200" i="1">
                              <a:latin typeface="Cambria Math" panose="02040503050406030204" pitchFamily="18" charset="0"/>
                              <a:ea typeface="Cambria Math" panose="02040503050406030204" pitchFamily="18" charset="0"/>
                              <a:cs typeface="Calibri" panose="020F0502020204030204" pitchFamily="34" charset="0"/>
                            </a:rPr>
                            <m:t>𝑄</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𝑄</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sub>
                      </m:sSub>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e>
                        <m:sub>
                          <m:r>
                            <a:rPr lang="en-US" sz="3200" i="1">
                              <a:latin typeface="Cambria Math" panose="02040503050406030204" pitchFamily="18" charset="0"/>
                              <a:ea typeface="Cambria Math" panose="02040503050406030204" pitchFamily="18" charset="0"/>
                              <a:cs typeface="Calibri" panose="020F0502020204030204" pitchFamily="34" charset="0"/>
                            </a:rPr>
                            <m:t>𝑡</m:t>
                          </m:r>
                        </m:sub>
                      </m:sSub>
                      <m:r>
                        <a:rPr lang="en-US" sz="3200" i="1">
                          <a:latin typeface="Cambria Math" panose="02040503050406030204" pitchFamily="18" charset="0"/>
                          <a:ea typeface="Cambria Math" panose="02040503050406030204" pitchFamily="18" charset="0"/>
                          <a:cs typeface="Calibri" panose="020F0502020204030204" pitchFamily="34" charset="0"/>
                        </a:rPr>
                        <m:t>+ </m:t>
                      </m:r>
                      <m:sSub>
                        <m:sSubPr>
                          <m:ctrlPr>
                            <a:rPr lang="en-US" sz="3200" i="1">
                              <a:latin typeface="Cambria Math" panose="02040503050406030204" pitchFamily="18" charset="0"/>
                              <a:ea typeface="Cambria Math" panose="02040503050406030204" pitchFamily="18" charset="0"/>
                              <a:cs typeface="Calibri" panose="020F0502020204030204" pitchFamily="34" charset="0"/>
                            </a:rPr>
                          </m:ctrlPr>
                        </m:sSubPr>
                        <m:e>
                          <m:r>
                            <a:rPr lang="en-US" sz="3200" i="1">
                              <a:latin typeface="Cambria Math" panose="02040503050406030204" pitchFamily="18" charset="0"/>
                              <a:ea typeface="Cambria Math" panose="02040503050406030204" pitchFamily="18" charset="0"/>
                              <a:cs typeface="Calibri" panose="020F0502020204030204" pitchFamily="34" charset="0"/>
                            </a:rPr>
                            <m:t>𝜃</m:t>
                          </m:r>
                        </m:e>
                        <m:sub>
                          <m:r>
                            <a:rPr lang="en-US" sz="3200" b="0" i="1" smtClean="0">
                              <a:latin typeface="Cambria Math" panose="02040503050406030204" pitchFamily="18" charset="0"/>
                              <a:ea typeface="Cambria Math" panose="02040503050406030204" pitchFamily="18" charset="0"/>
                              <a:cs typeface="Calibri" panose="020F0502020204030204" pitchFamily="34" charset="0"/>
                            </a:rPr>
                            <m:t>𝑑</m:t>
                          </m:r>
                          <m:r>
                            <a:rPr lang="en-US" sz="3200" i="1">
                              <a:latin typeface="Cambria Math" panose="02040503050406030204" pitchFamily="18" charset="0"/>
                              <a:ea typeface="Cambria Math" panose="02040503050406030204" pitchFamily="18" charset="0"/>
                              <a:cs typeface="Calibri" panose="020F0502020204030204" pitchFamily="34" charset="0"/>
                            </a:rPr>
                            <m:t>,0</m:t>
                          </m:r>
                        </m:sub>
                      </m:sSub>
                    </m:oMath>
                  </m:oMathPara>
                </a14:m>
                <a:endParaRPr lang="en-US" sz="3200" dirty="0">
                  <a:highlight>
                    <a:srgbClr val="FFFF00"/>
                  </a:highlight>
                  <a:latin typeface="Calibri" panose="020F0502020204030204" pitchFamily="34" charset="0"/>
                  <a:cs typeface="Calibri" panose="020F0502020204030204" pitchFamily="34" charset="0"/>
                </a:endParaRPr>
              </a:p>
              <a:p>
                <a:pPr>
                  <a:spcBef>
                    <a:spcPts val="1333"/>
                  </a:spcBef>
                </a:pPr>
                <a:r>
                  <a:rPr lang="en-US" sz="3200" dirty="0">
                    <a:latin typeface="Calibri" panose="020F0502020204030204" pitchFamily="34" charset="0"/>
                    <a:cs typeface="Calibri" panose="020F0502020204030204" pitchFamily="34" charset="0"/>
                  </a:rPr>
                  <a:t>SOC is then predicted in the same forward-stepping fashion as before from t=0 but with efficiency updated at each time step. The residuals over time were compared between the two models</a:t>
                </a:r>
              </a:p>
              <a:p>
                <a:pPr algn="just">
                  <a:spcBef>
                    <a:spcPts val="1333"/>
                  </a:spcBef>
                </a:pPr>
                <a:r>
                  <a:rPr lang="en-US" sz="3200" b="1" dirty="0">
                    <a:solidFill>
                      <a:schemeClr val="dk1"/>
                    </a:solidFill>
                    <a:latin typeface="Calibri"/>
                    <a:ea typeface="Calibri"/>
                    <a:cs typeface="Calibri"/>
                    <a:sym typeface="Calibri"/>
                  </a:rPr>
                  <a:t>Additional battery modeling in literature</a:t>
                </a:r>
              </a:p>
              <a:p>
                <a:pPr algn="just">
                  <a:spcBef>
                    <a:spcPts val="1333"/>
                  </a:spcBef>
                </a:pPr>
                <a:r>
                  <a:rPr lang="en-US" sz="3200" dirty="0">
                    <a:latin typeface="Calibri" panose="020F0502020204030204" pitchFamily="34" charset="0"/>
                    <a:cs typeface="Calibri" panose="020F0502020204030204" pitchFamily="34" charset="0"/>
                  </a:rPr>
                  <a:t>Existing literature mostly focuses on a constant efficiency term that affects the resistive component of an ECM, or assumes the constant efficiency we analyze here in order to do other experiments. One exception is a mathematical model with piecewise efficiency terms [1].</a:t>
                </a:r>
                <a:endParaRPr sz="3200" dirty="0">
                  <a:latin typeface="Calibri" panose="020F0502020204030204" pitchFamily="34" charset="0"/>
                  <a:cs typeface="Calibri" panose="020F0502020204030204" pitchFamily="34" charset="0"/>
                </a:endParaRPr>
              </a:p>
            </p:txBody>
          </p:sp>
        </mc:Choice>
        <mc:Fallback xmlns="">
          <p:sp>
            <p:nvSpPr>
              <p:cNvPr id="93" name="Google Shape;93;p1"/>
              <p:cNvSpPr txBox="1">
                <a:spLocks noRot="1" noChangeAspect="1" noMove="1" noResize="1" noEditPoints="1" noAdjustHandles="1" noChangeArrowheads="1" noChangeShapeType="1" noTextEdit="1"/>
              </p:cNvSpPr>
              <p:nvPr/>
            </p:nvSpPr>
            <p:spPr>
              <a:xfrm>
                <a:off x="31314066" y="6398902"/>
                <a:ext cx="11073404" cy="18277000"/>
              </a:xfrm>
              <a:prstGeom prst="rect">
                <a:avLst/>
              </a:prstGeom>
              <a:blipFill>
                <a:blip r:embed="rId3"/>
                <a:stretch>
                  <a:fillRect l="-1031" r="-1031"/>
                </a:stretch>
              </a:blipFill>
              <a:ln>
                <a:noFill/>
              </a:ln>
            </p:spPr>
            <p:txBody>
              <a:bodyPr/>
              <a:lstStyle/>
              <a:p>
                <a:r>
                  <a:rPr lang="en-US">
                    <a:noFill/>
                  </a:rPr>
                  <a:t> </a:t>
                </a:r>
              </a:p>
            </p:txBody>
          </p:sp>
        </mc:Fallback>
      </mc:AlternateContent>
      <p:sp>
        <p:nvSpPr>
          <p:cNvPr id="94" name="Google Shape;94;p1"/>
          <p:cNvSpPr txBox="1"/>
          <p:nvPr/>
        </p:nvSpPr>
        <p:spPr>
          <a:xfrm>
            <a:off x="31095170" y="8260679"/>
            <a:ext cx="10018419" cy="2092826"/>
          </a:xfrm>
          <a:prstGeom prst="rect">
            <a:avLst/>
          </a:prstGeom>
          <a:noFill/>
          <a:ln>
            <a:noFill/>
          </a:ln>
        </p:spPr>
        <p:txBody>
          <a:bodyPr spcFirstLastPara="1" wrap="square" lIns="121900" tIns="60933" rIns="121900" bIns="60933" anchor="t" anchorCtr="0">
            <a:spAutoFit/>
          </a:bodyPr>
          <a:lstStyle/>
          <a:p>
            <a:endParaRPr sz="3200" b="1" i="1">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a:p>
            <a:endParaRPr sz="3200">
              <a:solidFill>
                <a:schemeClr val="dk1"/>
              </a:solidFill>
              <a:latin typeface="Calibri"/>
              <a:ea typeface="Calibri"/>
              <a:cs typeface="Calibri"/>
              <a:sym typeface="Calibri"/>
            </a:endParaRPr>
          </a:p>
        </p:txBody>
      </p:sp>
      <p:sp>
        <p:nvSpPr>
          <p:cNvPr id="95" name="Google Shape;95;p1"/>
          <p:cNvSpPr txBox="1"/>
          <p:nvPr/>
        </p:nvSpPr>
        <p:spPr>
          <a:xfrm>
            <a:off x="13832548" y="5321066"/>
            <a:ext cx="14091200"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Results</a:t>
            </a:r>
            <a:endParaRPr sz="2613" dirty="0"/>
          </a:p>
        </p:txBody>
      </p:sp>
      <p:sp>
        <p:nvSpPr>
          <p:cNvPr id="96" name="Google Shape;96;p1"/>
          <p:cNvSpPr/>
          <p:nvPr/>
        </p:nvSpPr>
        <p:spPr>
          <a:xfrm>
            <a:off x="971181" y="15093634"/>
            <a:ext cx="10151962" cy="1366424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pPr>
            <a:endParaRPr sz="3200">
              <a:solidFill>
                <a:schemeClr val="dk1"/>
              </a:solidFill>
              <a:latin typeface="Helvetica Neue"/>
              <a:ea typeface="Helvetica Neue"/>
              <a:cs typeface="Helvetica Neue"/>
              <a:sym typeface="Helvetica Neue"/>
            </a:endParaRPr>
          </a:p>
        </p:txBody>
      </p:sp>
      <p:sp>
        <p:nvSpPr>
          <p:cNvPr id="115" name="Google Shape;115;p1"/>
          <p:cNvSpPr txBox="1"/>
          <p:nvPr/>
        </p:nvSpPr>
        <p:spPr>
          <a:xfrm>
            <a:off x="1275783" y="29911151"/>
            <a:ext cx="9556400" cy="227813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Acknowledgements</a:t>
            </a:r>
            <a:endParaRPr sz="2613" dirty="0">
              <a:solidFill>
                <a:schemeClr val="dk1"/>
              </a:solidFill>
            </a:endParaRPr>
          </a:p>
          <a:p>
            <a:pPr>
              <a:buClr>
                <a:schemeClr val="dk1"/>
              </a:buClr>
            </a:pPr>
            <a:endParaRPr sz="3200" dirty="0">
              <a:solidFill>
                <a:schemeClr val="dk1"/>
              </a:solidFill>
              <a:latin typeface="Helvetica Neue"/>
              <a:ea typeface="Helvetica Neue"/>
              <a:cs typeface="Helvetica Neue"/>
              <a:sym typeface="Helvetica Neue"/>
            </a:endParaRPr>
          </a:p>
          <a:p>
            <a:pPr algn="just">
              <a:buClr>
                <a:schemeClr val="dk1"/>
              </a:buClr>
            </a:pPr>
            <a:r>
              <a:rPr lang="en-US" sz="3200" dirty="0">
                <a:solidFill>
                  <a:schemeClr val="dk1"/>
                </a:solidFill>
                <a:latin typeface="Calibri"/>
                <a:ea typeface="Calibri"/>
                <a:cs typeface="Calibri"/>
                <a:sym typeface="Calibri"/>
              </a:rPr>
              <a:t>Thank you to our mentor, Thomas Navidi.</a:t>
            </a:r>
            <a:endParaRPr sz="3200" dirty="0">
              <a:solidFill>
                <a:schemeClr val="lt1"/>
              </a:solidFill>
              <a:latin typeface="Calibri"/>
              <a:ea typeface="Calibri"/>
              <a:cs typeface="Calibri"/>
              <a:sym typeface="Calibri"/>
            </a:endParaRPr>
          </a:p>
          <a:p>
            <a:pPr>
              <a:spcAft>
                <a:spcPts val="1333"/>
              </a:spcAft>
            </a:pPr>
            <a:endParaRPr sz="3200" b="1" dirty="0">
              <a:solidFill>
                <a:schemeClr val="dk1"/>
              </a:solidFill>
              <a:latin typeface="Calibri"/>
              <a:ea typeface="Calibri"/>
              <a:cs typeface="Calibri"/>
              <a:sym typeface="Calibri"/>
            </a:endParaRPr>
          </a:p>
        </p:txBody>
      </p:sp>
      <p:sp>
        <p:nvSpPr>
          <p:cNvPr id="116" name="Google Shape;116;p1"/>
          <p:cNvSpPr txBox="1"/>
          <p:nvPr/>
        </p:nvSpPr>
        <p:spPr>
          <a:xfrm>
            <a:off x="1247993" y="15429900"/>
            <a:ext cx="9403346" cy="1307974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Conclusions &amp; Future Work</a:t>
            </a:r>
            <a:endParaRPr sz="3200" dirty="0">
              <a:solidFill>
                <a:schemeClr val="dk1"/>
              </a:solidFill>
              <a:latin typeface="Helvetica Neue"/>
              <a:ea typeface="Helvetica Neue"/>
              <a:cs typeface="Helvetica Neue"/>
              <a:sym typeface="Helvetica Neue"/>
            </a:endParaRPr>
          </a:p>
          <a:p>
            <a:pPr marL="118530" algn="just">
              <a:buClr>
                <a:schemeClr val="dk1"/>
              </a:buClr>
              <a:buSzPts val="2200"/>
            </a:pPr>
            <a:endParaRPr lang="en-US" sz="3200" dirty="0">
              <a:latin typeface="Calibri" panose="020F0502020204030204" pitchFamily="34" charset="0"/>
              <a:cs typeface="Calibri" panose="020F0502020204030204" pitchFamily="34" charset="0"/>
            </a:endParaRP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Key takeaways</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Fixed efficiency SOC </a:t>
            </a:r>
            <a:r>
              <a:rPr lang="en-US" sz="3200">
                <a:latin typeface="Calibri" panose="020F0502020204030204" pitchFamily="34" charset="0"/>
                <a:cs typeface="Calibri" panose="020F0502020204030204" pitchFamily="34" charset="0"/>
              </a:rPr>
              <a:t>predictions perform </a:t>
            </a:r>
            <a:r>
              <a:rPr lang="en-US" sz="3200" dirty="0">
                <a:latin typeface="Calibri" panose="020F0502020204030204" pitchFamily="34" charset="0"/>
                <a:cs typeface="Calibri" panose="020F0502020204030204" pitchFamily="34" charset="0"/>
              </a:rPr>
              <a:t>better on the unseen test cycle that spans similar SOC’s to the training cycle.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Training variable efficiency models on cycles with a significant amount of variability in SOC and charge rate provides better SOC estimation on unseen test signals.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SOC predictions using a variable efficiency term as a function of SOC and current provides less drift in residuals over time than the predicting based on the average efficiency </a:t>
            </a:r>
          </a:p>
          <a:p>
            <a:pPr marL="575719" indent="-457189" algn="just">
              <a:spcAft>
                <a:spcPts val="800"/>
              </a:spcAft>
              <a:buClr>
                <a:schemeClr val="dk1"/>
              </a:buClr>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Higher measurement error negates the improved performance of the variable efficiency model</a:t>
            </a:r>
          </a:p>
          <a:p>
            <a:pPr marL="118530" algn="just">
              <a:spcAft>
                <a:spcPts val="800"/>
              </a:spcAft>
              <a:buClr>
                <a:schemeClr val="dk1"/>
              </a:buClr>
              <a:buSzPts val="2200"/>
            </a:pPr>
            <a:r>
              <a:rPr lang="en-US" sz="3200" b="1" dirty="0">
                <a:latin typeface="Calibri" panose="020F0502020204030204" pitchFamily="34" charset="0"/>
                <a:cs typeface="Calibri" panose="020F0502020204030204" pitchFamily="34" charset="0"/>
              </a:rPr>
              <a:t>Future steps </a:t>
            </a:r>
            <a:endParaRPr lang="en-US" sz="3200" b="1" dirty="0">
              <a:solidFill>
                <a:schemeClr val="dk1"/>
              </a:solidFill>
              <a:latin typeface="Calibri" panose="020F0502020204030204" pitchFamily="34" charset="0"/>
              <a:ea typeface="Helvetica Neue"/>
              <a:cs typeface="Calibri" panose="020F0502020204030204" pitchFamily="34" charset="0"/>
              <a:sym typeface="Helvetica Neue"/>
            </a:endParaRP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Perform cross-validation using more than 1 signal to train the model </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Incorporate temperature effects into the variable efficiency model</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Observe accuracy for transportation battery cycles.</a:t>
            </a:r>
          </a:p>
          <a:p>
            <a:pPr marL="575719" indent="-457189" algn="just">
              <a:spcAft>
                <a:spcPts val="800"/>
              </a:spcAft>
              <a:buSzPts val="2200"/>
              <a:buFont typeface="Arial" panose="020B0604020202020204" pitchFamily="34" charset="0"/>
              <a:buChar char="•"/>
            </a:pPr>
            <a:r>
              <a:rPr lang="en-US" sz="3200" dirty="0">
                <a:latin typeface="Calibri" panose="020F0502020204030204" pitchFamily="34" charset="0"/>
                <a:cs typeface="Calibri" panose="020F0502020204030204" pitchFamily="34" charset="0"/>
              </a:rPr>
              <a:t>Assess impacts of uncertainty on optimal control</a:t>
            </a:r>
          </a:p>
        </p:txBody>
      </p:sp>
      <p:sp>
        <p:nvSpPr>
          <p:cNvPr id="117" name="Google Shape;117;p1"/>
          <p:cNvSpPr txBox="1"/>
          <p:nvPr/>
        </p:nvSpPr>
        <p:spPr>
          <a:xfrm>
            <a:off x="1476043" y="6061720"/>
            <a:ext cx="9237677" cy="8080999"/>
          </a:xfrm>
          <a:prstGeom prst="rect">
            <a:avLst/>
          </a:prstGeom>
          <a:noFill/>
          <a:ln>
            <a:noFill/>
          </a:ln>
        </p:spPr>
        <p:txBody>
          <a:bodyPr spcFirstLastPara="1" wrap="square" lIns="121900" tIns="60933" rIns="121900" bIns="60933" anchor="t" anchorCtr="0">
            <a:noAutofit/>
          </a:bodyPr>
          <a:lstStyle/>
          <a:p>
            <a:pPr algn="just">
              <a:spcBef>
                <a:spcPts val="1333"/>
              </a:spcBef>
              <a:buClr>
                <a:schemeClr val="dk1"/>
              </a:buClr>
            </a:pPr>
            <a:r>
              <a:rPr lang="en-US" sz="3200" b="1" dirty="0">
                <a:solidFill>
                  <a:schemeClr val="dk1"/>
                </a:solidFill>
                <a:latin typeface="Calibri"/>
                <a:ea typeface="Calibri"/>
                <a:cs typeface="Calibri"/>
                <a:sym typeface="Calibri"/>
              </a:rPr>
              <a:t>Background</a:t>
            </a:r>
          </a:p>
          <a:p>
            <a:pPr algn="just">
              <a:spcBef>
                <a:spcPts val="1333"/>
              </a:spcBef>
              <a:buClr>
                <a:schemeClr val="dk1"/>
              </a:buClr>
            </a:pPr>
            <a:r>
              <a:rPr lang="en-US" sz="3200" dirty="0">
                <a:solidFill>
                  <a:schemeClr val="dk1"/>
                </a:solidFill>
                <a:latin typeface="Calibri"/>
                <a:ea typeface="Calibri"/>
                <a:cs typeface="Calibri"/>
                <a:sym typeface="Calibri"/>
              </a:rPr>
              <a:t>Battery state of charge (SOC) cannot be measured directly in practice, and yet it is important in all battery applications. While complex models of batteries and equivalent circuit models (ECMs) offer more accurate results, mathematical approximations are used often. The simplest approximation is efficiency as a constant coefficient of charge.</a:t>
            </a:r>
          </a:p>
          <a:p>
            <a:pPr algn="just">
              <a:spcBef>
                <a:spcPts val="1333"/>
              </a:spcBef>
              <a:buClr>
                <a:schemeClr val="dk1"/>
              </a:buClr>
            </a:pPr>
            <a:r>
              <a:rPr lang="en-US" sz="3200" b="1" dirty="0">
                <a:solidFill>
                  <a:schemeClr val="dk1"/>
                </a:solidFill>
                <a:latin typeface="Calibri"/>
                <a:ea typeface="Calibri"/>
                <a:cs typeface="Calibri"/>
                <a:sym typeface="Calibri"/>
              </a:rPr>
              <a:t>Key Questions</a:t>
            </a: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a:ea typeface="Century"/>
                <a:cs typeface="Calibri"/>
                <a:sym typeface="Calibri"/>
              </a:rPr>
              <a:t>How accurate is the approximation of a constant efficiency as the coefficient of charge or discharge current?</a:t>
            </a:r>
            <a:endParaRPr lang="en-US" sz="3200" dirty="0">
              <a:solidFill>
                <a:schemeClr val="dk1"/>
              </a:solidFill>
              <a:latin typeface="Century"/>
              <a:ea typeface="Century"/>
              <a:cs typeface="Calibri"/>
              <a:sym typeface="Century"/>
            </a:endParaRPr>
          </a:p>
          <a:p>
            <a:pPr marL="457189" indent="-457189" algn="just">
              <a:spcBef>
                <a:spcPts val="1333"/>
              </a:spcBef>
              <a:buClr>
                <a:schemeClr val="dk1"/>
              </a:buClr>
              <a:buFont typeface="Arial" panose="020B0604020202020204" pitchFamily="34" charset="0"/>
              <a:buChar char="•"/>
            </a:pPr>
            <a:r>
              <a:rPr lang="en-US" sz="3200" dirty="0">
                <a:solidFill>
                  <a:schemeClr val="dk1"/>
                </a:solidFill>
                <a:latin typeface="Calibri" panose="020F0502020204030204" pitchFamily="34" charset="0"/>
                <a:ea typeface="Century"/>
                <a:cs typeface="Calibri" panose="020F0502020204030204" pitchFamily="34" charset="0"/>
                <a:sym typeface="Century"/>
              </a:rPr>
              <a:t>Are other simple mathematical models of efficiency able to better approximate the battery SOC?</a:t>
            </a:r>
            <a:endParaRPr lang="en-US" sz="3200" dirty="0">
              <a:solidFill>
                <a:schemeClr val="dk1"/>
              </a:solidFill>
              <a:latin typeface="Calibri" panose="020F0502020204030204" pitchFamily="34" charset="0"/>
              <a:ea typeface="Century"/>
              <a:cs typeface="Calibri" panose="020F0502020204030204" pitchFamily="34" charset="0"/>
              <a:sym typeface="Calibri"/>
            </a:endParaRPr>
          </a:p>
        </p:txBody>
      </p:sp>
      <p:sp>
        <p:nvSpPr>
          <p:cNvPr id="38" name="Google Shape;87;p1">
            <a:extLst>
              <a:ext uri="{FF2B5EF4-FFF2-40B4-BE49-F238E27FC236}">
                <a16:creationId xmlns:a16="http://schemas.microsoft.com/office/drawing/2014/main" id="{03A8611E-37CA-40BE-9FD4-BB80C2264111}"/>
              </a:ext>
            </a:extLst>
          </p:cNvPr>
          <p:cNvSpPr/>
          <p:nvPr/>
        </p:nvSpPr>
        <p:spPr>
          <a:xfrm>
            <a:off x="30762401" y="24780239"/>
            <a:ext cx="12154240" cy="7241405"/>
          </a:xfrm>
          <a:prstGeom prst="rect">
            <a:avLst/>
          </a:prstGeom>
          <a:noFill/>
          <a:ln w="76200" cap="flat" cmpd="sng">
            <a:solidFill>
              <a:srgbClr val="C00000"/>
            </a:solidFill>
            <a:prstDash val="solid"/>
            <a:miter lim="800000"/>
            <a:headEnd type="none" w="sm" len="sm"/>
            <a:tailEnd type="none" w="sm" len="sm"/>
          </a:ln>
        </p:spPr>
        <p:txBody>
          <a:bodyPr spcFirstLastPara="1" wrap="square" lIns="121900" tIns="60933" rIns="121900" bIns="60933" anchor="ctr" anchorCtr="0">
            <a:noAutofit/>
          </a:bodyPr>
          <a:lstStyle/>
          <a:p>
            <a:pPr marL="609585">
              <a:buClr>
                <a:schemeClr val="dk1"/>
              </a:buClr>
            </a:pPr>
            <a:endParaRPr sz="1143">
              <a:solidFill>
                <a:schemeClr val="lt1"/>
              </a:solidFill>
              <a:latin typeface="Calibri"/>
              <a:ea typeface="Calibri"/>
              <a:cs typeface="Calibri"/>
              <a:sym typeface="Calibri"/>
            </a:endParaRPr>
          </a:p>
        </p:txBody>
      </p:sp>
      <p:sp>
        <p:nvSpPr>
          <p:cNvPr id="39" name="Google Shape;115;p1">
            <a:extLst>
              <a:ext uri="{FF2B5EF4-FFF2-40B4-BE49-F238E27FC236}">
                <a16:creationId xmlns:a16="http://schemas.microsoft.com/office/drawing/2014/main" id="{83572CF1-066D-4816-BCC9-272AA89115A6}"/>
              </a:ext>
            </a:extLst>
          </p:cNvPr>
          <p:cNvSpPr txBox="1"/>
          <p:nvPr/>
        </p:nvSpPr>
        <p:spPr>
          <a:xfrm>
            <a:off x="31314066" y="25100609"/>
            <a:ext cx="10946290" cy="6377793"/>
          </a:xfrm>
          <a:prstGeom prst="rect">
            <a:avLst/>
          </a:prstGeom>
          <a:noFill/>
          <a:ln>
            <a:noFill/>
          </a:ln>
        </p:spPr>
        <p:txBody>
          <a:bodyPr spcFirstLastPara="1" wrap="square" lIns="121900" tIns="60933" rIns="121900" bIns="60933" anchor="t" anchorCtr="0">
            <a:noAutofit/>
          </a:bodyPr>
          <a:lstStyle/>
          <a:p>
            <a:pPr algn="ctr">
              <a:buClr>
                <a:schemeClr val="dk1"/>
              </a:buClr>
            </a:pPr>
            <a:r>
              <a:rPr lang="en-US" sz="4445" b="1" dirty="0">
                <a:solidFill>
                  <a:schemeClr val="dk1"/>
                </a:solidFill>
                <a:latin typeface="Century"/>
                <a:ea typeface="Century"/>
                <a:cs typeface="Century"/>
                <a:sym typeface="Century"/>
              </a:rPr>
              <a:t>Bibliography</a:t>
            </a:r>
            <a:endParaRPr lang="en-US" sz="2613" b="1" dirty="0">
              <a:solidFill>
                <a:schemeClr val="dk1"/>
              </a:solidFill>
              <a:ea typeface="Century"/>
            </a:endParaRPr>
          </a:p>
          <a:p>
            <a:pPr algn="ctr">
              <a:buClr>
                <a:schemeClr val="dk1"/>
              </a:buClr>
            </a:pPr>
            <a:endParaRPr sz="3200" dirty="0">
              <a:solidFill>
                <a:schemeClr val="dk1"/>
              </a:solidFill>
              <a:latin typeface="Helvetica Neue"/>
              <a:ea typeface="Helvetica Neue"/>
              <a:cs typeface="Helvetica Neue"/>
              <a:sym typeface="Helvetica Neue"/>
            </a:endParaRPr>
          </a:p>
          <a:p>
            <a:pPr algn="just">
              <a:spcAft>
                <a:spcPts val="800"/>
              </a:spcAft>
              <a:buClr>
                <a:schemeClr val="dk1"/>
              </a:buClr>
            </a:pPr>
            <a:r>
              <a:rPr lang="en-US" sz="3200" dirty="0">
                <a:solidFill>
                  <a:schemeClr val="dk1"/>
                </a:solidFill>
                <a:latin typeface="Calibri"/>
                <a:ea typeface="Calibri"/>
                <a:cs typeface="Calibri"/>
                <a:sym typeface="Calibri"/>
              </a:rPr>
              <a:t>[</a:t>
            </a:r>
            <a:r>
              <a:rPr lang="en-US" sz="2933" dirty="0">
                <a:solidFill>
                  <a:schemeClr val="dk1"/>
                </a:solidFill>
                <a:latin typeface="Calibri"/>
                <a:ea typeface="Calibri"/>
                <a:cs typeface="Calibri"/>
                <a:sym typeface="Calibri"/>
              </a:rPr>
              <a:t>1] N. </a:t>
            </a:r>
            <a:r>
              <a:rPr lang="en-US" sz="2933" dirty="0" err="1">
                <a:solidFill>
                  <a:schemeClr val="dk1"/>
                </a:solidFill>
                <a:latin typeface="Calibri"/>
                <a:ea typeface="Calibri"/>
                <a:cs typeface="Calibri"/>
                <a:sym typeface="Calibri"/>
              </a:rPr>
              <a:t>DiOrio</a:t>
            </a:r>
            <a:r>
              <a:rPr lang="en-US" sz="2933" dirty="0">
                <a:solidFill>
                  <a:schemeClr val="dk1"/>
                </a:solidFill>
                <a:latin typeface="Calibri"/>
                <a:ea typeface="Calibri"/>
                <a:cs typeface="Calibri"/>
                <a:sym typeface="Calibri"/>
              </a:rPr>
              <a:t>, A. </a:t>
            </a:r>
            <a:r>
              <a:rPr lang="en-US" sz="2933" dirty="0" err="1">
                <a:solidFill>
                  <a:schemeClr val="dk1"/>
                </a:solidFill>
                <a:latin typeface="Calibri"/>
                <a:ea typeface="Calibri"/>
                <a:cs typeface="Calibri"/>
                <a:sym typeface="Calibri"/>
              </a:rPr>
              <a:t>Dobos</a:t>
            </a:r>
            <a:r>
              <a:rPr lang="en-US" sz="2933" dirty="0">
                <a:solidFill>
                  <a:schemeClr val="dk1"/>
                </a:solidFill>
                <a:latin typeface="Calibri"/>
                <a:ea typeface="Calibri"/>
                <a:cs typeface="Calibri"/>
                <a:sym typeface="Calibri"/>
              </a:rPr>
              <a:t>, S. </a:t>
            </a:r>
            <a:r>
              <a:rPr lang="en-US" sz="2933" dirty="0" err="1">
                <a:solidFill>
                  <a:schemeClr val="dk1"/>
                </a:solidFill>
                <a:latin typeface="Calibri"/>
                <a:ea typeface="Calibri"/>
                <a:cs typeface="Calibri"/>
                <a:sym typeface="Calibri"/>
              </a:rPr>
              <a:t>Janzou</a:t>
            </a:r>
            <a:r>
              <a:rPr lang="en-US" sz="2933" dirty="0">
                <a:solidFill>
                  <a:schemeClr val="dk1"/>
                </a:solidFill>
                <a:latin typeface="Calibri"/>
                <a:ea typeface="Calibri"/>
                <a:cs typeface="Calibri"/>
                <a:sym typeface="Calibri"/>
              </a:rPr>
              <a:t>, A. Nelson, and B. Lundstrom, “Technoeconomic Modeling of Battery Energy Storage in SAM”, National Renewable Energy Laboratory, Tech. Report. TP-6A20-64641, Sep. 2015.</a:t>
            </a:r>
          </a:p>
          <a:p>
            <a:pPr>
              <a:spcAft>
                <a:spcPts val="800"/>
              </a:spcAft>
            </a:pPr>
            <a:r>
              <a:rPr lang="en-US" sz="2933" dirty="0">
                <a:solidFill>
                  <a:schemeClr val="dk1"/>
                </a:solidFill>
                <a:latin typeface="Calibri"/>
                <a:ea typeface="Calibri"/>
                <a:cs typeface="Calibri"/>
                <a:sym typeface="Calibri"/>
              </a:rPr>
              <a:t>[2] W. Powell and H. Cheng. Workshop, “Co-optimization of battery storage over multiple revenue streams and time scales.” PENSA Laboratory, Princeton University, Princeton, NJ, Jun. 21, 2015.</a:t>
            </a:r>
          </a:p>
          <a:p>
            <a:pPr>
              <a:spcAft>
                <a:spcPts val="800"/>
              </a:spcAft>
            </a:pPr>
            <a:r>
              <a:rPr lang="en-US" sz="2933" dirty="0">
                <a:solidFill>
                  <a:schemeClr val="dk1"/>
                </a:solidFill>
                <a:latin typeface="Calibri"/>
                <a:ea typeface="Calibri"/>
                <a:cs typeface="Calibri"/>
                <a:sym typeface="Calibri"/>
              </a:rPr>
              <a:t>[3] E. </a:t>
            </a:r>
            <a:r>
              <a:rPr lang="en-US" sz="2933" dirty="0" err="1">
                <a:solidFill>
                  <a:schemeClr val="dk1"/>
                </a:solidFill>
                <a:latin typeface="Calibri"/>
                <a:ea typeface="Calibri"/>
                <a:cs typeface="Calibri"/>
                <a:sym typeface="Calibri"/>
              </a:rPr>
              <a:t>Raszmann</a:t>
            </a:r>
            <a:r>
              <a:rPr lang="en-US" sz="2933" dirty="0">
                <a:solidFill>
                  <a:schemeClr val="dk1"/>
                </a:solidFill>
                <a:latin typeface="Calibri"/>
                <a:ea typeface="Calibri"/>
                <a:cs typeface="Calibri"/>
                <a:sym typeface="Calibri"/>
              </a:rPr>
              <a:t>, K. Baker, Y. Shi, and D. Christensen, “Modeling Stationary Lithium-Ion Batteries for Optimization and Predictive Control” National Renewable Energy Laboratory, Tech. Report. CP-5D00-67809, Feb. 2017.</a:t>
            </a:r>
          </a:p>
          <a:p>
            <a:pPr>
              <a:spcAft>
                <a:spcPts val="1333"/>
              </a:spcAft>
            </a:pPr>
            <a:endParaRPr sz="3200" dirty="0">
              <a:solidFill>
                <a:schemeClr val="dk1"/>
              </a:solidFill>
              <a:latin typeface="Calibri"/>
              <a:ea typeface="Calibri"/>
              <a:cs typeface="Calibri"/>
              <a:sym typeface="Calibri"/>
            </a:endParaRPr>
          </a:p>
        </p:txBody>
      </p:sp>
      <p:sp>
        <p:nvSpPr>
          <p:cNvPr id="24" name="Google Shape;106;p1">
            <a:extLst>
              <a:ext uri="{FF2B5EF4-FFF2-40B4-BE49-F238E27FC236}">
                <a16:creationId xmlns:a16="http://schemas.microsoft.com/office/drawing/2014/main" id="{B663533A-093C-41C3-9D37-4C08A44E1E87}"/>
              </a:ext>
            </a:extLst>
          </p:cNvPr>
          <p:cNvSpPr txBox="1"/>
          <p:nvPr/>
        </p:nvSpPr>
        <p:spPr>
          <a:xfrm>
            <a:off x="13641472" y="6472949"/>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Calculating Fixed Efficiency Terms: Fit efficiency on a simple 1A cycle</a:t>
            </a:r>
            <a:endParaRPr sz="3200" b="1" dirty="0"/>
          </a:p>
        </p:txBody>
      </p:sp>
      <p:sp>
        <p:nvSpPr>
          <p:cNvPr id="27" name="Google Shape;106;p1">
            <a:extLst>
              <a:ext uri="{FF2B5EF4-FFF2-40B4-BE49-F238E27FC236}">
                <a16:creationId xmlns:a16="http://schemas.microsoft.com/office/drawing/2014/main" id="{B65BB9C4-7CC0-4D18-8AA2-56406AF38BBA}"/>
              </a:ext>
            </a:extLst>
          </p:cNvPr>
          <p:cNvSpPr txBox="1"/>
          <p:nvPr/>
        </p:nvSpPr>
        <p:spPr>
          <a:xfrm>
            <a:off x="20698886" y="7498801"/>
            <a:ext cx="7391439" cy="3357459"/>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Input cycle: </a:t>
            </a:r>
          </a:p>
          <a:p>
            <a:pPr lvl="0" algn="just"/>
            <a:r>
              <a:rPr lang="en-US" sz="2933" dirty="0">
                <a:solidFill>
                  <a:schemeClr val="dk1"/>
                </a:solidFill>
                <a:latin typeface="Calibri"/>
                <a:ea typeface="Calibri"/>
                <a:cs typeface="Calibri"/>
                <a:sym typeface="Calibri"/>
              </a:rPr>
              <a:t>1A charge and discharge rates at 1 hour each</a:t>
            </a:r>
          </a:p>
          <a:p>
            <a:pPr lvl="0" algn="just"/>
            <a:endParaRPr lang="en-US" sz="2933" dirty="0">
              <a:solidFill>
                <a:schemeClr val="dk1"/>
              </a:solidFill>
              <a:latin typeface="Calibri"/>
              <a:ea typeface="Calibri"/>
              <a:cs typeface="Calibri"/>
              <a:sym typeface="Calibri"/>
            </a:endParaRPr>
          </a:p>
          <a:p>
            <a:pPr lvl="0" algn="just"/>
            <a:r>
              <a:rPr lang="en-US" sz="2933" b="1" dirty="0">
                <a:solidFill>
                  <a:schemeClr val="dk1"/>
                </a:solidFill>
                <a:latin typeface="Calibri"/>
                <a:ea typeface="Calibri"/>
                <a:cs typeface="Calibri"/>
                <a:sym typeface="Calibri"/>
              </a:rPr>
              <a:t>Results:</a:t>
            </a:r>
          </a:p>
          <a:p>
            <a:pPr lvl="0" algn="just"/>
            <a:r>
              <a:rPr lang="en-US" sz="2933" dirty="0">
                <a:solidFill>
                  <a:schemeClr val="dk1"/>
                </a:solidFill>
                <a:latin typeface="Calibri"/>
                <a:ea typeface="Calibri"/>
                <a:cs typeface="Calibri"/>
                <a:sym typeface="Calibri"/>
              </a:rPr>
              <a:t>Charge efficiency: 0.9889</a:t>
            </a:r>
          </a:p>
          <a:p>
            <a:pPr lvl="0" algn="just"/>
            <a:r>
              <a:rPr lang="en-US" sz="2933" dirty="0">
                <a:solidFill>
                  <a:schemeClr val="dk1"/>
                </a:solidFill>
                <a:latin typeface="Calibri"/>
                <a:ea typeface="Calibri"/>
                <a:cs typeface="Calibri"/>
                <a:sym typeface="Calibri"/>
              </a:rPr>
              <a:t>Discharge efficiency: 0.9988 </a:t>
            </a:r>
          </a:p>
          <a:p>
            <a:pPr lvl="0" algn="just"/>
            <a:r>
              <a:rPr lang="en-US" sz="2933" dirty="0">
                <a:solidFill>
                  <a:schemeClr val="dk1"/>
                </a:solidFill>
                <a:latin typeface="Calibri"/>
                <a:ea typeface="Calibri"/>
                <a:cs typeface="Calibri"/>
                <a:sym typeface="Calibri"/>
              </a:rPr>
              <a:t>(or 1.001178 in SOC equation)</a:t>
            </a:r>
          </a:p>
        </p:txBody>
      </p:sp>
      <p:sp>
        <p:nvSpPr>
          <p:cNvPr id="28" name="Google Shape;106;p1">
            <a:extLst>
              <a:ext uri="{FF2B5EF4-FFF2-40B4-BE49-F238E27FC236}">
                <a16:creationId xmlns:a16="http://schemas.microsoft.com/office/drawing/2014/main" id="{1BC803BD-779D-4EBC-9186-029A4C22B094}"/>
              </a:ext>
            </a:extLst>
          </p:cNvPr>
          <p:cNvSpPr txBox="1"/>
          <p:nvPr/>
        </p:nvSpPr>
        <p:spPr>
          <a:xfrm>
            <a:off x="13658525" y="11770331"/>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Fixed Efficiency SOC Prediction: Characterize residuals on regulation D signals</a:t>
            </a:r>
            <a:endParaRPr sz="3200" b="1" dirty="0"/>
          </a:p>
        </p:txBody>
      </p:sp>
      <p:sp>
        <p:nvSpPr>
          <p:cNvPr id="32" name="Google Shape;89;p1">
            <a:extLst>
              <a:ext uri="{FF2B5EF4-FFF2-40B4-BE49-F238E27FC236}">
                <a16:creationId xmlns:a16="http://schemas.microsoft.com/office/drawing/2014/main" id="{BACCA1CE-41B0-48D2-8E91-927A23F808AB}"/>
              </a:ext>
            </a:extLst>
          </p:cNvPr>
          <p:cNvSpPr txBox="1"/>
          <p:nvPr/>
        </p:nvSpPr>
        <p:spPr>
          <a:xfrm>
            <a:off x="686832" y="5254631"/>
            <a:ext cx="11303812" cy="807090"/>
          </a:xfrm>
          <a:prstGeom prst="rect">
            <a:avLst/>
          </a:prstGeom>
          <a:noFill/>
          <a:ln>
            <a:noFill/>
          </a:ln>
        </p:spPr>
        <p:txBody>
          <a:bodyPr spcFirstLastPara="1" wrap="square" lIns="121900" tIns="60933" rIns="121900" bIns="60933" anchor="t" anchorCtr="0">
            <a:spAutoFit/>
          </a:bodyPr>
          <a:lstStyle/>
          <a:p>
            <a:pPr algn="ctr"/>
            <a:r>
              <a:rPr lang="en-US" sz="4445" b="1" dirty="0">
                <a:solidFill>
                  <a:schemeClr val="dk1"/>
                </a:solidFill>
                <a:latin typeface="Century"/>
                <a:ea typeface="Century"/>
                <a:cs typeface="Century"/>
                <a:sym typeface="Century"/>
              </a:rPr>
              <a:t>Motivation</a:t>
            </a:r>
            <a:endParaRPr sz="2613" dirty="0"/>
          </a:p>
        </p:txBody>
      </p:sp>
      <p:cxnSp>
        <p:nvCxnSpPr>
          <p:cNvPr id="6" name="Straight Connector 5">
            <a:extLst>
              <a:ext uri="{FF2B5EF4-FFF2-40B4-BE49-F238E27FC236}">
                <a16:creationId xmlns:a16="http://schemas.microsoft.com/office/drawing/2014/main" id="{96BFA06E-8F28-4615-8933-D5DE3E886807}"/>
              </a:ext>
            </a:extLst>
          </p:cNvPr>
          <p:cNvCxnSpPr>
            <a:cxnSpLocks/>
          </p:cNvCxnSpPr>
          <p:nvPr/>
        </p:nvCxnSpPr>
        <p:spPr>
          <a:xfrm flipV="1">
            <a:off x="12955124" y="1257395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8DF1497A-AB94-4BFF-8025-520A84514992}"/>
              </a:ext>
            </a:extLst>
          </p:cNvPr>
          <p:cNvCxnSpPr>
            <a:cxnSpLocks/>
          </p:cNvCxnSpPr>
          <p:nvPr/>
        </p:nvCxnSpPr>
        <p:spPr>
          <a:xfrm flipV="1">
            <a:off x="12882894" y="19831051"/>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4615AB62-A53F-4B9F-96DF-C2EFC8CC8BBC}"/>
              </a:ext>
            </a:extLst>
          </p:cNvPr>
          <p:cNvCxnSpPr>
            <a:cxnSpLocks/>
          </p:cNvCxnSpPr>
          <p:nvPr/>
        </p:nvCxnSpPr>
        <p:spPr>
          <a:xfrm flipV="1">
            <a:off x="12976936" y="2533425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0B51E8D9-5101-45C6-B314-EF9B292B3C0B}"/>
              </a:ext>
            </a:extLst>
          </p:cNvPr>
          <p:cNvCxnSpPr>
            <a:cxnSpLocks/>
          </p:cNvCxnSpPr>
          <p:nvPr/>
        </p:nvCxnSpPr>
        <p:spPr>
          <a:xfrm flipV="1">
            <a:off x="12943838" y="11678910"/>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365A99E1-BE29-4689-A699-C6A80ABCCD00}"/>
              </a:ext>
            </a:extLst>
          </p:cNvPr>
          <p:cNvCxnSpPr>
            <a:cxnSpLocks/>
          </p:cNvCxnSpPr>
          <p:nvPr/>
        </p:nvCxnSpPr>
        <p:spPr>
          <a:xfrm flipV="1">
            <a:off x="12960171" y="716222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81CCD1F-51E7-4963-B45E-DE0F0C9B6B26}"/>
              </a:ext>
            </a:extLst>
          </p:cNvPr>
          <p:cNvCxnSpPr>
            <a:cxnSpLocks/>
          </p:cNvCxnSpPr>
          <p:nvPr/>
        </p:nvCxnSpPr>
        <p:spPr>
          <a:xfrm flipV="1">
            <a:off x="12976936" y="6444469"/>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B62DB41-85ED-49A9-8F75-F40095DA7F78}"/>
              </a:ext>
            </a:extLst>
          </p:cNvPr>
          <p:cNvCxnSpPr>
            <a:cxnSpLocks/>
          </p:cNvCxnSpPr>
          <p:nvPr/>
        </p:nvCxnSpPr>
        <p:spPr>
          <a:xfrm flipV="1">
            <a:off x="12750036" y="31733438"/>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01213725-B85C-A841-912D-11607B493737}"/>
              </a:ext>
            </a:extLst>
          </p:cNvPr>
          <p:cNvPicPr>
            <a:picLocks noChangeAspect="1"/>
          </p:cNvPicPr>
          <p:nvPr/>
        </p:nvPicPr>
        <p:blipFill>
          <a:blip r:embed="rId4"/>
          <a:stretch>
            <a:fillRect/>
          </a:stretch>
        </p:blipFill>
        <p:spPr>
          <a:xfrm>
            <a:off x="23017333" y="20800309"/>
            <a:ext cx="5936006" cy="4485539"/>
          </a:xfrm>
          <a:prstGeom prst="rect">
            <a:avLst/>
          </a:prstGeom>
        </p:spPr>
      </p:pic>
      <p:pic>
        <p:nvPicPr>
          <p:cNvPr id="8" name="Picture 7">
            <a:extLst>
              <a:ext uri="{FF2B5EF4-FFF2-40B4-BE49-F238E27FC236}">
                <a16:creationId xmlns:a16="http://schemas.microsoft.com/office/drawing/2014/main" id="{88101299-7DC6-364B-9E69-86F08989D01F}"/>
              </a:ext>
            </a:extLst>
          </p:cNvPr>
          <p:cNvPicPr>
            <a:picLocks noChangeAspect="1"/>
          </p:cNvPicPr>
          <p:nvPr/>
        </p:nvPicPr>
        <p:blipFill rotWithShape="1">
          <a:blip r:embed="rId5"/>
          <a:srcRect l="5758" t="9056" r="23307" b="4983"/>
          <a:stretch/>
        </p:blipFill>
        <p:spPr>
          <a:xfrm>
            <a:off x="18923998" y="21201998"/>
            <a:ext cx="3891828" cy="3615682"/>
          </a:xfrm>
          <a:prstGeom prst="rect">
            <a:avLst/>
          </a:prstGeom>
        </p:spPr>
      </p:pic>
      <p:pic>
        <p:nvPicPr>
          <p:cNvPr id="10" name="Picture 9">
            <a:extLst>
              <a:ext uri="{FF2B5EF4-FFF2-40B4-BE49-F238E27FC236}">
                <a16:creationId xmlns:a16="http://schemas.microsoft.com/office/drawing/2014/main" id="{20A6C3A2-D625-274D-B1C2-35A42BB931CF}"/>
              </a:ext>
            </a:extLst>
          </p:cNvPr>
          <p:cNvPicPr>
            <a:picLocks noChangeAspect="1"/>
          </p:cNvPicPr>
          <p:nvPr/>
        </p:nvPicPr>
        <p:blipFill>
          <a:blip r:embed="rId6"/>
          <a:stretch>
            <a:fillRect/>
          </a:stretch>
        </p:blipFill>
        <p:spPr>
          <a:xfrm>
            <a:off x="20907299" y="26806006"/>
            <a:ext cx="8259305" cy="4833707"/>
          </a:xfrm>
          <a:prstGeom prst="rect">
            <a:avLst/>
          </a:prstGeom>
        </p:spPr>
      </p:pic>
      <p:pic>
        <p:nvPicPr>
          <p:cNvPr id="14" name="Picture 13">
            <a:extLst>
              <a:ext uri="{FF2B5EF4-FFF2-40B4-BE49-F238E27FC236}">
                <a16:creationId xmlns:a16="http://schemas.microsoft.com/office/drawing/2014/main" id="{C149AEE7-3B57-3B47-B54A-43BACF79F50D}"/>
              </a:ext>
            </a:extLst>
          </p:cNvPr>
          <p:cNvPicPr>
            <a:picLocks noChangeAspect="1"/>
          </p:cNvPicPr>
          <p:nvPr/>
        </p:nvPicPr>
        <p:blipFill>
          <a:blip r:embed="rId7"/>
          <a:stretch>
            <a:fillRect/>
          </a:stretch>
        </p:blipFill>
        <p:spPr>
          <a:xfrm>
            <a:off x="12878925" y="26895344"/>
            <a:ext cx="7541349" cy="4737100"/>
          </a:xfrm>
          <a:prstGeom prst="rect">
            <a:avLst/>
          </a:prstGeom>
        </p:spPr>
      </p:pic>
      <p:graphicFrame>
        <p:nvGraphicFramePr>
          <p:cNvPr id="15" name="Table 14">
            <a:extLst>
              <a:ext uri="{FF2B5EF4-FFF2-40B4-BE49-F238E27FC236}">
                <a16:creationId xmlns:a16="http://schemas.microsoft.com/office/drawing/2014/main" id="{DD78AA22-8172-F744-8557-9F5DA506840D}"/>
              </a:ext>
            </a:extLst>
          </p:cNvPr>
          <p:cNvGraphicFramePr>
            <a:graphicFrameLocks noGrp="1"/>
          </p:cNvGraphicFramePr>
          <p:nvPr>
            <p:extLst>
              <p:ext uri="{D42A27DB-BD31-4B8C-83A1-F6EECF244321}">
                <p14:modId xmlns:p14="http://schemas.microsoft.com/office/powerpoint/2010/main" val="217343994"/>
              </p:ext>
            </p:extLst>
          </p:nvPr>
        </p:nvGraphicFramePr>
        <p:xfrm>
          <a:off x="13035480" y="22581392"/>
          <a:ext cx="5645793" cy="2279766"/>
        </p:xfrm>
        <a:graphic>
          <a:graphicData uri="http://schemas.openxmlformats.org/drawingml/2006/table">
            <a:tbl>
              <a:tblPr firstRow="1" bandRow="1">
                <a:tableStyleId>{5C22544A-7EE6-4342-B048-85BDC9FD1C3A}</a:tableStyleId>
              </a:tblPr>
              <a:tblGrid>
                <a:gridCol w="1881931">
                  <a:extLst>
                    <a:ext uri="{9D8B030D-6E8A-4147-A177-3AD203B41FA5}">
                      <a16:colId xmlns:a16="http://schemas.microsoft.com/office/drawing/2014/main" val="515306850"/>
                    </a:ext>
                  </a:extLst>
                </a:gridCol>
                <a:gridCol w="1881931">
                  <a:extLst>
                    <a:ext uri="{9D8B030D-6E8A-4147-A177-3AD203B41FA5}">
                      <a16:colId xmlns:a16="http://schemas.microsoft.com/office/drawing/2014/main" val="2127825004"/>
                    </a:ext>
                  </a:extLst>
                </a:gridCol>
                <a:gridCol w="1881931">
                  <a:extLst>
                    <a:ext uri="{9D8B030D-6E8A-4147-A177-3AD203B41FA5}">
                      <a16:colId xmlns:a16="http://schemas.microsoft.com/office/drawing/2014/main" val="2634788406"/>
                    </a:ext>
                  </a:extLst>
                </a:gridCol>
              </a:tblGrid>
              <a:tr h="695714">
                <a:tc>
                  <a:txBody>
                    <a:bodyPr/>
                    <a:lstStyle/>
                    <a:p>
                      <a:pPr algn="ctr"/>
                      <a:r>
                        <a:rPr lang="en-US" dirty="0"/>
                        <a:t>Std Dev (Amps)</a:t>
                      </a:r>
                    </a:p>
                  </a:txBody>
                  <a:tcPr/>
                </a:tc>
                <a:tc>
                  <a:txBody>
                    <a:bodyPr/>
                    <a:lstStyle/>
                    <a:p>
                      <a:pPr algn="ctr"/>
                      <a:r>
                        <a:rPr lang="en-US" dirty="0"/>
                        <a:t>Max Current (Amps)</a:t>
                      </a:r>
                    </a:p>
                  </a:txBody>
                  <a:tcPr/>
                </a:tc>
                <a:tc>
                  <a:txBody>
                    <a:bodyPr/>
                    <a:lstStyle/>
                    <a:p>
                      <a:pPr algn="ctr"/>
                      <a:r>
                        <a:rPr lang="en-US" dirty="0"/>
                        <a:t>Number of Signals</a:t>
                      </a:r>
                    </a:p>
                  </a:txBody>
                  <a:tcPr/>
                </a:tc>
                <a:extLst>
                  <a:ext uri="{0D108BD9-81ED-4DB2-BD59-A6C34878D82A}">
                    <a16:rowId xmlns:a16="http://schemas.microsoft.com/office/drawing/2014/main" val="1146740965"/>
                  </a:ext>
                </a:extLst>
              </a:tr>
              <a:tr h="396013">
                <a:tc>
                  <a:txBody>
                    <a:bodyPr/>
                    <a:lstStyle/>
                    <a:p>
                      <a:pPr algn="ctr"/>
                      <a:r>
                        <a:rPr lang="en-US" dirty="0"/>
                        <a:t>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8</a:t>
                      </a:r>
                    </a:p>
                  </a:txBody>
                  <a:tcPr/>
                </a:tc>
                <a:extLst>
                  <a:ext uri="{0D108BD9-81ED-4DB2-BD59-A6C34878D82A}">
                    <a16:rowId xmlns:a16="http://schemas.microsoft.com/office/drawing/2014/main" val="2179723556"/>
                  </a:ext>
                </a:extLst>
              </a:tr>
              <a:tr h="396013">
                <a:tc>
                  <a:txBody>
                    <a:bodyPr/>
                    <a:lstStyle/>
                    <a:p>
                      <a:pPr algn="ctr"/>
                      <a:r>
                        <a:rPr lang="en-US" dirty="0"/>
                        <a:t>15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7</a:t>
                      </a:r>
                    </a:p>
                  </a:txBody>
                  <a:tcPr/>
                </a:tc>
                <a:extLst>
                  <a:ext uri="{0D108BD9-81ED-4DB2-BD59-A6C34878D82A}">
                    <a16:rowId xmlns:a16="http://schemas.microsoft.com/office/drawing/2014/main" val="515001504"/>
                  </a:ext>
                </a:extLst>
              </a:tr>
              <a:tr h="396013">
                <a:tc>
                  <a:txBody>
                    <a:bodyPr/>
                    <a:lstStyle/>
                    <a:p>
                      <a:pPr algn="ctr"/>
                      <a:r>
                        <a:rPr lang="en-US" dirty="0"/>
                        <a:t>25</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3</a:t>
                      </a:r>
                    </a:p>
                  </a:txBody>
                  <a:tcPr/>
                </a:tc>
                <a:extLst>
                  <a:ext uri="{0D108BD9-81ED-4DB2-BD59-A6C34878D82A}">
                    <a16:rowId xmlns:a16="http://schemas.microsoft.com/office/drawing/2014/main" val="781807864"/>
                  </a:ext>
                </a:extLst>
              </a:tr>
              <a:tr h="396013">
                <a:tc>
                  <a:txBody>
                    <a:bodyPr/>
                    <a:lstStyle/>
                    <a:p>
                      <a:pPr algn="ctr"/>
                      <a:r>
                        <a:rPr lang="en-US" dirty="0"/>
                        <a:t>30</a:t>
                      </a:r>
                    </a:p>
                  </a:txBody>
                  <a:tcPr/>
                </a:tc>
                <a:tc>
                  <a:txBody>
                    <a:bodyPr/>
                    <a:lstStyle/>
                    <a:p>
                      <a:pPr algn="ctr"/>
                      <a:r>
                        <a:rPr lang="en-US" sz="1867" b="0" i="0" u="none" strike="noStrike" cap="none" dirty="0">
                          <a:solidFill>
                            <a:schemeClr val="dk1"/>
                          </a:solidFill>
                          <a:effectLst/>
                          <a:latin typeface="+mn-lt"/>
                          <a:ea typeface="+mn-ea"/>
                          <a:cs typeface="+mn-cs"/>
                          <a:sym typeface="Arial"/>
                        </a:rPr>
                        <a:t>± 40</a:t>
                      </a:r>
                      <a:endParaRPr lang="en-US" dirty="0"/>
                    </a:p>
                  </a:txBody>
                  <a:tcPr/>
                </a:tc>
                <a:tc>
                  <a:txBody>
                    <a:bodyPr/>
                    <a:lstStyle/>
                    <a:p>
                      <a:pPr algn="ctr"/>
                      <a:r>
                        <a:rPr lang="en-US" dirty="0"/>
                        <a:t>4</a:t>
                      </a:r>
                    </a:p>
                  </a:txBody>
                  <a:tcPr/>
                </a:tc>
                <a:extLst>
                  <a:ext uri="{0D108BD9-81ED-4DB2-BD59-A6C34878D82A}">
                    <a16:rowId xmlns:a16="http://schemas.microsoft.com/office/drawing/2014/main" val="1383787502"/>
                  </a:ext>
                </a:extLst>
              </a:tr>
            </a:tbl>
          </a:graphicData>
        </a:graphic>
      </p:graphicFrame>
      <mc:AlternateContent xmlns:mc="http://schemas.openxmlformats.org/markup-compatibility/2006">
        <mc:Choice xmlns:a14="http://schemas.microsoft.com/office/drawing/2010/main" Requires="a14">
          <p:sp>
            <p:nvSpPr>
              <p:cNvPr id="47" name="Google Shape;106;p1">
                <a:extLst>
                  <a:ext uri="{FF2B5EF4-FFF2-40B4-BE49-F238E27FC236}">
                    <a16:creationId xmlns:a16="http://schemas.microsoft.com/office/drawing/2014/main" id="{6B5BE119-15CA-2D43-8256-882587814617}"/>
                  </a:ext>
                </a:extLst>
              </p:cNvPr>
              <p:cNvSpPr txBox="1"/>
              <p:nvPr/>
            </p:nvSpPr>
            <p:spPr>
              <a:xfrm>
                <a:off x="13035480" y="20053130"/>
                <a:ext cx="5890381" cy="2436771"/>
              </a:xfrm>
              <a:prstGeom prst="rect">
                <a:avLst/>
              </a:prstGeom>
              <a:noFill/>
              <a:ln>
                <a:noFill/>
              </a:ln>
            </p:spPr>
            <p:txBody>
              <a:bodyPr spcFirstLastPara="1" wrap="square" lIns="121900" tIns="60933" rIns="121900" bIns="60933" anchor="t" anchorCtr="0">
                <a:noAutofit/>
              </a:bodyPr>
              <a:lstStyle/>
              <a:p>
                <a:pPr lvl="0" algn="just"/>
                <a:r>
                  <a:rPr lang="en-US" sz="2933" b="1" dirty="0">
                    <a:solidFill>
                      <a:schemeClr val="dk1"/>
                    </a:solidFill>
                    <a:latin typeface="Calibri"/>
                    <a:ea typeface="Calibri"/>
                    <a:cs typeface="Calibri"/>
                    <a:sym typeface="Calibri"/>
                  </a:rPr>
                  <a:t>Training cycle: </a:t>
                </a:r>
                <a:r>
                  <a:rPr lang="en-US" sz="2933" dirty="0">
                    <a:solidFill>
                      <a:schemeClr val="dk1"/>
                    </a:solidFill>
                    <a:latin typeface="Calibri"/>
                    <a:ea typeface="Calibri"/>
                    <a:cs typeface="Calibri"/>
                    <a:sym typeface="Calibri"/>
                  </a:rPr>
                  <a:t>Current randomly sampled every 10 min from </a:t>
                </a:r>
                <a14:m>
                  <m:oMath xmlns:m="http://schemas.openxmlformats.org/officeDocument/2006/math">
                    <m:r>
                      <a:rPr lang="en-US" sz="2933" i="1" dirty="0" smtClean="0">
                        <a:solidFill>
                          <a:schemeClr val="dk1"/>
                        </a:solidFill>
                        <a:latin typeface="Cambria Math" panose="02040503050406030204" pitchFamily="18" charset="0"/>
                        <a:ea typeface="Cambria Math" panose="02040503050406030204" pitchFamily="18" charset="0"/>
                        <a:cs typeface="Calibri"/>
                        <a:sym typeface="Calibri"/>
                      </a:rPr>
                      <m:t>𝒩</m:t>
                    </m:r>
                  </m:oMath>
                </a14:m>
                <a:r>
                  <a:rPr lang="en-US" sz="2933" dirty="0">
                    <a:solidFill>
                      <a:schemeClr val="dk1"/>
                    </a:solidFill>
                    <a:latin typeface="Calibri"/>
                    <a:ea typeface="Calibri"/>
                    <a:cs typeface="Calibri"/>
                    <a:sym typeface="Calibri"/>
                  </a:rPr>
                  <a:t>(0, 25) capped </a:t>
                </a:r>
                <a:r>
                  <a:rPr lang="en-US" sz="2933" dirty="0">
                    <a:solidFill>
                      <a:schemeClr val="dk1"/>
                    </a:solidFill>
                    <a:latin typeface="Calibri"/>
                    <a:cs typeface="Calibri"/>
                    <a:sym typeface="Calibri"/>
                  </a:rPr>
                  <a:t>at </a:t>
                </a:r>
                <a:r>
                  <a:rPr lang="en-US" sz="2933" dirty="0">
                    <a:solidFill>
                      <a:schemeClr val="dk1"/>
                    </a:solidFill>
                    <a:latin typeface="Calibri"/>
                    <a:cs typeface="Calibri"/>
                  </a:rPr>
                  <a:t>±40 Amps for 10 hrs. </a:t>
                </a:r>
                <a:endParaRPr lang="en-US" sz="2933" dirty="0">
                  <a:solidFill>
                    <a:schemeClr val="dk1"/>
                  </a:solidFill>
                  <a:latin typeface="Calibri"/>
                  <a:cs typeface="Calibri"/>
                  <a:sym typeface="Calibri"/>
                </a:endParaRPr>
              </a:p>
              <a:p>
                <a:pPr lvl="0" algn="just"/>
                <a:r>
                  <a:rPr lang="en-US" sz="2933" b="1" dirty="0">
                    <a:solidFill>
                      <a:schemeClr val="dk1"/>
                    </a:solidFill>
                    <a:latin typeface="Calibri"/>
                    <a:cs typeface="Calibri"/>
                    <a:sym typeface="Calibri"/>
                  </a:rPr>
                  <a:t>Test cycles: </a:t>
                </a:r>
                <a:r>
                  <a:rPr lang="en-US" sz="2933" dirty="0">
                    <a:solidFill>
                      <a:schemeClr val="dk1"/>
                    </a:solidFill>
                    <a:latin typeface="Calibri"/>
                    <a:cs typeface="Calibri"/>
                    <a:sym typeface="Calibri"/>
                  </a:rPr>
                  <a:t>0 mean random-normal signal according to the table below: </a:t>
                </a:r>
                <a:endParaRPr lang="en-US" sz="2933" dirty="0">
                  <a:solidFill>
                    <a:schemeClr val="dk1"/>
                  </a:solidFill>
                  <a:latin typeface="Calibri"/>
                  <a:ea typeface="Calibri"/>
                  <a:cs typeface="Calibri"/>
                  <a:sym typeface="Calibri"/>
                </a:endParaRPr>
              </a:p>
            </p:txBody>
          </p:sp>
        </mc:Choice>
        <mc:Fallback>
          <p:sp>
            <p:nvSpPr>
              <p:cNvPr id="47" name="Google Shape;106;p1">
                <a:extLst>
                  <a:ext uri="{FF2B5EF4-FFF2-40B4-BE49-F238E27FC236}">
                    <a16:creationId xmlns:a16="http://schemas.microsoft.com/office/drawing/2014/main" id="{6B5BE119-15CA-2D43-8256-882587814617}"/>
                  </a:ext>
                </a:extLst>
              </p:cNvPr>
              <p:cNvSpPr txBox="1">
                <a:spLocks noRot="1" noChangeAspect="1" noMove="1" noResize="1" noEditPoints="1" noAdjustHandles="1" noChangeArrowheads="1" noChangeShapeType="1" noTextEdit="1"/>
              </p:cNvSpPr>
              <p:nvPr/>
            </p:nvSpPr>
            <p:spPr>
              <a:xfrm>
                <a:off x="13035480" y="20053130"/>
                <a:ext cx="5890381" cy="2436771"/>
              </a:xfrm>
              <a:prstGeom prst="rect">
                <a:avLst/>
              </a:prstGeom>
              <a:blipFill>
                <a:blip r:embed="rId8"/>
                <a:stretch>
                  <a:fillRect l="-1505" t="-2073" r="-1720" b="-3109"/>
                </a:stretch>
              </a:blipFill>
              <a:ln>
                <a:noFill/>
              </a:ln>
            </p:spPr>
            <p:txBody>
              <a:bodyPr/>
              <a:lstStyle/>
              <a:p>
                <a:r>
                  <a:rPr lang="en-US">
                    <a:noFill/>
                  </a:rPr>
                  <a:t> </a:t>
                </a:r>
              </a:p>
            </p:txBody>
          </p:sp>
        </mc:Fallback>
      </mc:AlternateContent>
      <p:sp>
        <p:nvSpPr>
          <p:cNvPr id="50" name="Google Shape;106;p1">
            <a:extLst>
              <a:ext uri="{FF2B5EF4-FFF2-40B4-BE49-F238E27FC236}">
                <a16:creationId xmlns:a16="http://schemas.microsoft.com/office/drawing/2014/main" id="{1B6356A5-9389-2A42-9173-96B9DAE63C6A}"/>
              </a:ext>
            </a:extLst>
          </p:cNvPr>
          <p:cNvSpPr txBox="1"/>
          <p:nvPr/>
        </p:nvSpPr>
        <p:spPr>
          <a:xfrm>
            <a:off x="21837386" y="26289435"/>
            <a:ext cx="6846369"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10-bit Measurement Error (0.1% full span) </a:t>
            </a:r>
          </a:p>
        </p:txBody>
      </p:sp>
      <p:sp>
        <p:nvSpPr>
          <p:cNvPr id="51" name="Google Shape;106;p1">
            <a:extLst>
              <a:ext uri="{FF2B5EF4-FFF2-40B4-BE49-F238E27FC236}">
                <a16:creationId xmlns:a16="http://schemas.microsoft.com/office/drawing/2014/main" id="{3B448E6D-BC72-5A48-A660-A29E0326F35B}"/>
              </a:ext>
            </a:extLst>
          </p:cNvPr>
          <p:cNvSpPr txBox="1"/>
          <p:nvPr/>
        </p:nvSpPr>
        <p:spPr>
          <a:xfrm>
            <a:off x="12747950" y="26268813"/>
            <a:ext cx="7741695" cy="714117"/>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12-bit Measurement Error (0.024% full span) </a:t>
            </a:r>
          </a:p>
        </p:txBody>
      </p:sp>
      <p:pic>
        <p:nvPicPr>
          <p:cNvPr id="52" name="Picture 51">
            <a:extLst>
              <a:ext uri="{FF2B5EF4-FFF2-40B4-BE49-F238E27FC236}">
                <a16:creationId xmlns:a16="http://schemas.microsoft.com/office/drawing/2014/main" id="{AA69B028-21C8-334F-95C6-387D9E2226F9}"/>
              </a:ext>
            </a:extLst>
          </p:cNvPr>
          <p:cNvPicPr>
            <a:picLocks noChangeAspect="1"/>
          </p:cNvPicPr>
          <p:nvPr/>
        </p:nvPicPr>
        <p:blipFill rotWithShape="1">
          <a:blip r:embed="rId5"/>
          <a:srcRect l="78156" t="39515" r="3410" b="40608"/>
          <a:stretch/>
        </p:blipFill>
        <p:spPr>
          <a:xfrm>
            <a:off x="21800404" y="21268555"/>
            <a:ext cx="860837" cy="711643"/>
          </a:xfrm>
          <a:prstGeom prst="rect">
            <a:avLst/>
          </a:prstGeom>
        </p:spPr>
      </p:pic>
      <p:sp>
        <p:nvSpPr>
          <p:cNvPr id="53" name="Google Shape;106;p1">
            <a:extLst>
              <a:ext uri="{FF2B5EF4-FFF2-40B4-BE49-F238E27FC236}">
                <a16:creationId xmlns:a16="http://schemas.microsoft.com/office/drawing/2014/main" id="{EAA07B95-278F-D345-A302-6ABB8E599547}"/>
              </a:ext>
            </a:extLst>
          </p:cNvPr>
          <p:cNvSpPr txBox="1"/>
          <p:nvPr/>
        </p:nvSpPr>
        <p:spPr>
          <a:xfrm>
            <a:off x="19791306" y="20093424"/>
            <a:ext cx="8835173"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Distribution of Residuals on 20 Random Test Cycles</a:t>
            </a:r>
          </a:p>
        </p:txBody>
      </p:sp>
      <p:pic>
        <p:nvPicPr>
          <p:cNvPr id="18" name="Picture 17">
            <a:extLst>
              <a:ext uri="{FF2B5EF4-FFF2-40B4-BE49-F238E27FC236}">
                <a16:creationId xmlns:a16="http://schemas.microsoft.com/office/drawing/2014/main" id="{1085F75C-2453-4144-98DF-ED13E01068FF}"/>
              </a:ext>
            </a:extLst>
          </p:cNvPr>
          <p:cNvPicPr>
            <a:picLocks noChangeAspect="1"/>
          </p:cNvPicPr>
          <p:nvPr/>
        </p:nvPicPr>
        <p:blipFill rotWithShape="1">
          <a:blip r:embed="rId9"/>
          <a:srcRect t="9916"/>
          <a:stretch/>
        </p:blipFill>
        <p:spPr>
          <a:xfrm>
            <a:off x="12978718" y="7372954"/>
            <a:ext cx="7610720" cy="4103691"/>
          </a:xfrm>
          <a:prstGeom prst="rect">
            <a:avLst/>
          </a:prstGeom>
        </p:spPr>
      </p:pic>
      <p:pic>
        <p:nvPicPr>
          <p:cNvPr id="56" name="Picture 55">
            <a:extLst>
              <a:ext uri="{FF2B5EF4-FFF2-40B4-BE49-F238E27FC236}">
                <a16:creationId xmlns:a16="http://schemas.microsoft.com/office/drawing/2014/main" id="{A54D05C4-F458-724E-9775-088963421E1F}"/>
              </a:ext>
            </a:extLst>
          </p:cNvPr>
          <p:cNvPicPr>
            <a:picLocks noChangeAspect="1"/>
          </p:cNvPicPr>
          <p:nvPr/>
        </p:nvPicPr>
        <p:blipFill rotWithShape="1">
          <a:blip r:embed="rId10"/>
          <a:srcRect t="8900" r="6659"/>
          <a:stretch/>
        </p:blipFill>
        <p:spPr>
          <a:xfrm>
            <a:off x="22832880" y="13136293"/>
            <a:ext cx="6015214" cy="3964990"/>
          </a:xfrm>
          <a:prstGeom prst="rect">
            <a:avLst/>
          </a:prstGeom>
        </p:spPr>
      </p:pic>
      <p:pic>
        <p:nvPicPr>
          <p:cNvPr id="57" name="Picture 56">
            <a:extLst>
              <a:ext uri="{FF2B5EF4-FFF2-40B4-BE49-F238E27FC236}">
                <a16:creationId xmlns:a16="http://schemas.microsoft.com/office/drawing/2014/main" id="{EB0F2D23-8287-524C-8EE8-8EEAB8EF94D8}"/>
              </a:ext>
            </a:extLst>
          </p:cNvPr>
          <p:cNvPicPr>
            <a:picLocks noChangeAspect="1"/>
          </p:cNvPicPr>
          <p:nvPr/>
        </p:nvPicPr>
        <p:blipFill rotWithShape="1">
          <a:blip r:embed="rId11"/>
          <a:srcRect t="9212" r="8428"/>
          <a:stretch/>
        </p:blipFill>
        <p:spPr>
          <a:xfrm>
            <a:off x="12767090" y="13229164"/>
            <a:ext cx="5690788" cy="3815164"/>
          </a:xfrm>
          <a:prstGeom prst="rect">
            <a:avLst/>
          </a:prstGeom>
        </p:spPr>
      </p:pic>
      <p:graphicFrame>
        <p:nvGraphicFramePr>
          <p:cNvPr id="19" name="Table 18">
            <a:extLst>
              <a:ext uri="{FF2B5EF4-FFF2-40B4-BE49-F238E27FC236}">
                <a16:creationId xmlns:a16="http://schemas.microsoft.com/office/drawing/2014/main" id="{A62BF62A-61AB-0E42-8C83-80635AED17F5}"/>
              </a:ext>
            </a:extLst>
          </p:cNvPr>
          <p:cNvGraphicFramePr>
            <a:graphicFrameLocks noGrp="1"/>
          </p:cNvGraphicFramePr>
          <p:nvPr>
            <p:extLst>
              <p:ext uri="{D42A27DB-BD31-4B8C-83A1-F6EECF244321}">
                <p14:modId xmlns:p14="http://schemas.microsoft.com/office/powerpoint/2010/main" val="2350002788"/>
              </p:ext>
            </p:extLst>
          </p:nvPr>
        </p:nvGraphicFramePr>
        <p:xfrm>
          <a:off x="17096051" y="17286296"/>
          <a:ext cx="8272131" cy="1317969"/>
        </p:xfrm>
        <a:graphic>
          <a:graphicData uri="http://schemas.openxmlformats.org/drawingml/2006/table">
            <a:tbl>
              <a:tblPr firstRow="1" bandRow="1">
                <a:tableStyleId>{5C22544A-7EE6-4342-B048-85BDC9FD1C3A}</a:tableStyleId>
              </a:tblPr>
              <a:tblGrid>
                <a:gridCol w="2757377">
                  <a:extLst>
                    <a:ext uri="{9D8B030D-6E8A-4147-A177-3AD203B41FA5}">
                      <a16:colId xmlns:a16="http://schemas.microsoft.com/office/drawing/2014/main" val="1572358608"/>
                    </a:ext>
                  </a:extLst>
                </a:gridCol>
                <a:gridCol w="2757377">
                  <a:extLst>
                    <a:ext uri="{9D8B030D-6E8A-4147-A177-3AD203B41FA5}">
                      <a16:colId xmlns:a16="http://schemas.microsoft.com/office/drawing/2014/main" val="3860546852"/>
                    </a:ext>
                  </a:extLst>
                </a:gridCol>
                <a:gridCol w="2757377">
                  <a:extLst>
                    <a:ext uri="{9D8B030D-6E8A-4147-A177-3AD203B41FA5}">
                      <a16:colId xmlns:a16="http://schemas.microsoft.com/office/drawing/2014/main" val="434476749"/>
                    </a:ext>
                  </a:extLst>
                </a:gridCol>
              </a:tblGrid>
              <a:tr h="439323">
                <a:tc>
                  <a:txBody>
                    <a:bodyPr/>
                    <a:lstStyle/>
                    <a:p>
                      <a:pPr algn="ctr"/>
                      <a:r>
                        <a:rPr lang="en-US" dirty="0"/>
                        <a:t>Test Cycle</a:t>
                      </a:r>
                    </a:p>
                  </a:txBody>
                  <a:tcPr/>
                </a:tc>
                <a:tc>
                  <a:txBody>
                    <a:bodyPr/>
                    <a:lstStyle/>
                    <a:p>
                      <a:pPr algn="ctr"/>
                      <a:r>
                        <a:rPr lang="en-US" dirty="0"/>
                        <a:t>Max Residual</a:t>
                      </a:r>
                    </a:p>
                  </a:txBody>
                  <a:tcPr/>
                </a:tc>
                <a:tc>
                  <a:txBody>
                    <a:bodyPr/>
                    <a:lstStyle/>
                    <a:p>
                      <a:pPr algn="ctr"/>
                      <a:r>
                        <a:rPr lang="en-US" dirty="0"/>
                        <a:t>Final Residual</a:t>
                      </a:r>
                    </a:p>
                  </a:txBody>
                  <a:tcPr/>
                </a:tc>
                <a:extLst>
                  <a:ext uri="{0D108BD9-81ED-4DB2-BD59-A6C34878D82A}">
                    <a16:rowId xmlns:a16="http://schemas.microsoft.com/office/drawing/2014/main" val="2265889726"/>
                  </a:ext>
                </a:extLst>
              </a:tr>
              <a:tr h="439323">
                <a:tc>
                  <a:txBody>
                    <a:bodyPr/>
                    <a:lstStyle/>
                    <a:p>
                      <a:pPr algn="ctr"/>
                      <a:r>
                        <a:rPr lang="en-US" dirty="0"/>
                        <a:t>Regulation D Signal 1</a:t>
                      </a:r>
                    </a:p>
                  </a:txBody>
                  <a:tcPr/>
                </a:tc>
                <a:tc>
                  <a:txBody>
                    <a:bodyPr/>
                    <a:lstStyle/>
                    <a:p>
                      <a:pPr algn="ctr"/>
                      <a:r>
                        <a:rPr lang="en-US" dirty="0"/>
                        <a:t>-0.16 % SOC </a:t>
                      </a:r>
                    </a:p>
                  </a:txBody>
                  <a:tcPr/>
                </a:tc>
                <a:tc>
                  <a:txBody>
                    <a:bodyPr/>
                    <a:lstStyle/>
                    <a:p>
                      <a:pPr algn="ctr"/>
                      <a:r>
                        <a:rPr lang="en-US" dirty="0"/>
                        <a:t>-0.065% SOC</a:t>
                      </a:r>
                    </a:p>
                  </a:txBody>
                  <a:tcPr/>
                </a:tc>
                <a:extLst>
                  <a:ext uri="{0D108BD9-81ED-4DB2-BD59-A6C34878D82A}">
                    <a16:rowId xmlns:a16="http://schemas.microsoft.com/office/drawing/2014/main" val="960460291"/>
                  </a:ext>
                </a:extLst>
              </a:tr>
              <a:tr h="439323">
                <a:tc>
                  <a:txBody>
                    <a:bodyPr/>
                    <a:lstStyle/>
                    <a:p>
                      <a:pPr algn="ctr"/>
                      <a:r>
                        <a:rPr lang="en-US" dirty="0"/>
                        <a:t>Regulation D Signal 2</a:t>
                      </a:r>
                    </a:p>
                  </a:txBody>
                  <a:tcPr/>
                </a:tc>
                <a:tc>
                  <a:txBody>
                    <a:bodyPr/>
                    <a:lstStyle/>
                    <a:p>
                      <a:pPr algn="ctr"/>
                      <a:r>
                        <a:rPr lang="en-US" dirty="0"/>
                        <a:t>4.1% SOC</a:t>
                      </a:r>
                    </a:p>
                  </a:txBody>
                  <a:tcPr/>
                </a:tc>
                <a:tc>
                  <a:txBody>
                    <a:bodyPr/>
                    <a:lstStyle/>
                    <a:p>
                      <a:pPr algn="ctr"/>
                      <a:r>
                        <a:rPr lang="en-US" dirty="0"/>
                        <a:t>1.2% SOC</a:t>
                      </a:r>
                    </a:p>
                  </a:txBody>
                  <a:tcPr/>
                </a:tc>
                <a:extLst>
                  <a:ext uri="{0D108BD9-81ED-4DB2-BD59-A6C34878D82A}">
                    <a16:rowId xmlns:a16="http://schemas.microsoft.com/office/drawing/2014/main" val="2283185445"/>
                  </a:ext>
                </a:extLst>
              </a:tr>
            </a:tbl>
          </a:graphicData>
        </a:graphic>
      </p:graphicFrame>
      <p:pic>
        <p:nvPicPr>
          <p:cNvPr id="23" name="Picture 22">
            <a:extLst>
              <a:ext uri="{FF2B5EF4-FFF2-40B4-BE49-F238E27FC236}">
                <a16:creationId xmlns:a16="http://schemas.microsoft.com/office/drawing/2014/main" id="{8D1739F7-4D01-5648-A5B1-29C2F01601FE}"/>
              </a:ext>
            </a:extLst>
          </p:cNvPr>
          <p:cNvPicPr>
            <a:picLocks noChangeAspect="1"/>
          </p:cNvPicPr>
          <p:nvPr/>
        </p:nvPicPr>
        <p:blipFill rotWithShape="1">
          <a:blip r:embed="rId12"/>
          <a:srcRect t="8356" r="27663"/>
          <a:stretch/>
        </p:blipFill>
        <p:spPr>
          <a:xfrm>
            <a:off x="18676775" y="13823800"/>
            <a:ext cx="3626934" cy="3399071"/>
          </a:xfrm>
          <a:prstGeom prst="rect">
            <a:avLst/>
          </a:prstGeom>
        </p:spPr>
      </p:pic>
      <p:pic>
        <p:nvPicPr>
          <p:cNvPr id="63" name="Picture 62">
            <a:extLst>
              <a:ext uri="{FF2B5EF4-FFF2-40B4-BE49-F238E27FC236}">
                <a16:creationId xmlns:a16="http://schemas.microsoft.com/office/drawing/2014/main" id="{15A95FFF-A7B6-CE4F-9208-CC3573C8E735}"/>
              </a:ext>
            </a:extLst>
          </p:cNvPr>
          <p:cNvPicPr>
            <a:picLocks noChangeAspect="1"/>
          </p:cNvPicPr>
          <p:nvPr/>
        </p:nvPicPr>
        <p:blipFill rotWithShape="1">
          <a:blip r:embed="rId12"/>
          <a:srcRect l="73868" t="35633" r="-1359" b="38866"/>
          <a:stretch/>
        </p:blipFill>
        <p:spPr>
          <a:xfrm>
            <a:off x="21155948" y="13932963"/>
            <a:ext cx="1043774" cy="716175"/>
          </a:xfrm>
          <a:prstGeom prst="rect">
            <a:avLst/>
          </a:prstGeom>
        </p:spPr>
      </p:pic>
      <p:sp>
        <p:nvSpPr>
          <p:cNvPr id="64" name="Google Shape;106;p1">
            <a:extLst>
              <a:ext uri="{FF2B5EF4-FFF2-40B4-BE49-F238E27FC236}">
                <a16:creationId xmlns:a16="http://schemas.microsoft.com/office/drawing/2014/main" id="{FA983FAD-B85C-824A-809A-92557E0CF420}"/>
              </a:ext>
            </a:extLst>
          </p:cNvPr>
          <p:cNvSpPr txBox="1"/>
          <p:nvPr/>
        </p:nvSpPr>
        <p:spPr>
          <a:xfrm>
            <a:off x="14461560" y="12717242"/>
            <a:ext cx="3072326" cy="682684"/>
          </a:xfrm>
          <a:prstGeom prst="rect">
            <a:avLst/>
          </a:prstGeom>
          <a:noFill/>
          <a:ln>
            <a:noFill/>
          </a:ln>
        </p:spPr>
        <p:txBody>
          <a:bodyPr spcFirstLastPara="1" wrap="square" lIns="121900" tIns="60933" rIns="121900" bIns="60933" anchor="t" anchorCtr="0">
            <a:noAutofit/>
          </a:bodyPr>
          <a:lstStyle/>
          <a:p>
            <a:pPr lvl="0" algn="ctr"/>
            <a:r>
              <a:rPr lang="en-US" sz="2933" b="1" dirty="0" err="1">
                <a:solidFill>
                  <a:schemeClr val="dk1"/>
                </a:solidFill>
                <a:latin typeface="Calibri"/>
                <a:ea typeface="Calibri"/>
                <a:cs typeface="Calibri"/>
                <a:sym typeface="Calibri"/>
              </a:rPr>
              <a:t>RegD</a:t>
            </a:r>
            <a:r>
              <a:rPr lang="en-US" sz="2933" b="1" dirty="0">
                <a:solidFill>
                  <a:schemeClr val="dk1"/>
                </a:solidFill>
                <a:latin typeface="Calibri"/>
                <a:ea typeface="Calibri"/>
                <a:cs typeface="Calibri"/>
                <a:sym typeface="Calibri"/>
              </a:rPr>
              <a:t> Test Cycles</a:t>
            </a:r>
          </a:p>
        </p:txBody>
      </p:sp>
      <p:sp>
        <p:nvSpPr>
          <p:cNvPr id="65" name="Google Shape;106;p1">
            <a:extLst>
              <a:ext uri="{FF2B5EF4-FFF2-40B4-BE49-F238E27FC236}">
                <a16:creationId xmlns:a16="http://schemas.microsoft.com/office/drawing/2014/main" id="{EE3C2ADB-B054-364C-AD47-8B52B0ABDF73}"/>
              </a:ext>
            </a:extLst>
          </p:cNvPr>
          <p:cNvSpPr txBox="1"/>
          <p:nvPr/>
        </p:nvSpPr>
        <p:spPr>
          <a:xfrm>
            <a:off x="19901751" y="12691555"/>
            <a:ext cx="7644392" cy="682684"/>
          </a:xfrm>
          <a:prstGeom prst="rect">
            <a:avLst/>
          </a:prstGeom>
          <a:noFill/>
          <a:ln>
            <a:noFill/>
          </a:ln>
        </p:spPr>
        <p:txBody>
          <a:bodyPr spcFirstLastPara="1" wrap="square" lIns="121900" tIns="60933" rIns="121900" bIns="60933" anchor="t" anchorCtr="0">
            <a:noAutofit/>
          </a:bodyPr>
          <a:lstStyle/>
          <a:p>
            <a:pPr lvl="0" algn="ctr"/>
            <a:r>
              <a:rPr lang="en-US" sz="2933" b="1" dirty="0">
                <a:solidFill>
                  <a:schemeClr val="dk1"/>
                </a:solidFill>
                <a:latin typeface="Calibri"/>
                <a:ea typeface="Calibri"/>
                <a:cs typeface="Calibri"/>
                <a:sym typeface="Calibri"/>
              </a:rPr>
              <a:t>Residual Distribution and Time Evolution</a:t>
            </a:r>
          </a:p>
        </p:txBody>
      </p:sp>
      <p:cxnSp>
        <p:nvCxnSpPr>
          <p:cNvPr id="66" name="Straight Connector 65">
            <a:extLst>
              <a:ext uri="{FF2B5EF4-FFF2-40B4-BE49-F238E27FC236}">
                <a16:creationId xmlns:a16="http://schemas.microsoft.com/office/drawing/2014/main" id="{CD8D4785-62FD-6746-B95F-C1C685495A0B}"/>
              </a:ext>
            </a:extLst>
          </p:cNvPr>
          <p:cNvCxnSpPr>
            <a:cxnSpLocks/>
          </p:cNvCxnSpPr>
          <p:nvPr/>
        </p:nvCxnSpPr>
        <p:spPr>
          <a:xfrm flipV="1">
            <a:off x="12895548" y="19070447"/>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7" name="Google Shape;106;p1">
            <a:extLst>
              <a:ext uri="{FF2B5EF4-FFF2-40B4-BE49-F238E27FC236}">
                <a16:creationId xmlns:a16="http://schemas.microsoft.com/office/drawing/2014/main" id="{A5FF87ED-5997-F242-ABE6-A26721E7BEF7}"/>
              </a:ext>
            </a:extLst>
          </p:cNvPr>
          <p:cNvSpPr txBox="1"/>
          <p:nvPr/>
        </p:nvSpPr>
        <p:spPr>
          <a:xfrm>
            <a:off x="13658525" y="19136464"/>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Variable Efficiency: Compare residuals using variable vs. fixed efficiency prediction</a:t>
            </a:r>
            <a:endParaRPr lang="en-US" sz="3200" b="1" dirty="0"/>
          </a:p>
        </p:txBody>
      </p:sp>
      <p:cxnSp>
        <p:nvCxnSpPr>
          <p:cNvPr id="68" name="Straight Connector 67">
            <a:extLst>
              <a:ext uri="{FF2B5EF4-FFF2-40B4-BE49-F238E27FC236}">
                <a16:creationId xmlns:a16="http://schemas.microsoft.com/office/drawing/2014/main" id="{4720E720-F8D8-BF48-9C59-118AF16581E7}"/>
              </a:ext>
            </a:extLst>
          </p:cNvPr>
          <p:cNvCxnSpPr>
            <a:cxnSpLocks/>
          </p:cNvCxnSpPr>
          <p:nvPr/>
        </p:nvCxnSpPr>
        <p:spPr>
          <a:xfrm flipV="1">
            <a:off x="12955124" y="26130015"/>
            <a:ext cx="15965200" cy="1"/>
          </a:xfrm>
          <a:prstGeom prst="line">
            <a:avLst/>
          </a:prstGeom>
          <a:ln w="38100">
            <a:solidFill>
              <a:srgbClr val="FF6969"/>
            </a:solidFill>
          </a:ln>
        </p:spPr>
        <p:style>
          <a:lnRef idx="1">
            <a:schemeClr val="accent2"/>
          </a:lnRef>
          <a:fillRef idx="0">
            <a:schemeClr val="accent2"/>
          </a:fillRef>
          <a:effectRef idx="0">
            <a:schemeClr val="accent2"/>
          </a:effectRef>
          <a:fontRef idx="minor">
            <a:schemeClr val="tx1"/>
          </a:fontRef>
        </p:style>
      </p:cxnSp>
      <p:sp>
        <p:nvSpPr>
          <p:cNvPr id="69" name="Google Shape;106;p1">
            <a:extLst>
              <a:ext uri="{FF2B5EF4-FFF2-40B4-BE49-F238E27FC236}">
                <a16:creationId xmlns:a16="http://schemas.microsoft.com/office/drawing/2014/main" id="{C7D77836-D3B7-BF4E-BE39-0932B7970C52}"/>
              </a:ext>
            </a:extLst>
          </p:cNvPr>
          <p:cNvSpPr txBox="1"/>
          <p:nvPr/>
        </p:nvSpPr>
        <p:spPr>
          <a:xfrm>
            <a:off x="13832548" y="25435427"/>
            <a:ext cx="14646800" cy="714992"/>
          </a:xfrm>
          <a:prstGeom prst="rect">
            <a:avLst/>
          </a:prstGeom>
          <a:noFill/>
          <a:ln>
            <a:noFill/>
          </a:ln>
        </p:spPr>
        <p:txBody>
          <a:bodyPr spcFirstLastPara="1" wrap="square" lIns="121900" tIns="60933" rIns="121900" bIns="60933" anchor="t" anchorCtr="0">
            <a:noAutofit/>
          </a:bodyPr>
          <a:lstStyle/>
          <a:p>
            <a:pPr lvl="0" algn="just"/>
            <a:r>
              <a:rPr lang="en-US" sz="3200" b="1" dirty="0">
                <a:solidFill>
                  <a:schemeClr val="dk1"/>
                </a:solidFill>
                <a:latin typeface="Calibri"/>
                <a:ea typeface="Calibri"/>
                <a:cs typeface="Calibri"/>
                <a:sym typeface="Calibri"/>
              </a:rPr>
              <a:t>Measurement Error: Compare residuals for different levels of measurement error</a:t>
            </a:r>
            <a:endParaRPr lang="en-US" sz="3200" b="1" dirty="0"/>
          </a:p>
        </p:txBody>
      </p:sp>
    </p:spTree>
    <p:extLst>
      <p:ext uri="{BB962C8B-B14F-4D97-AF65-F5344CB8AC3E}">
        <p14:creationId xmlns:p14="http://schemas.microsoft.com/office/powerpoint/2010/main" val="397670233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918</TotalTime>
  <Words>947</Words>
  <Application>Microsoft Macintosh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Cambria Math</vt:lpstr>
      <vt:lpstr>Century</vt:lpstr>
      <vt:lpstr>Helvetica Neue</vt:lpstr>
      <vt:lpstr>Office Theme</vt:lpstr>
      <vt:lpstr>Characterizing Error in Linear Battery State of Charge Model  CEE 292X Fall 2019 Corey Shono &amp; Timnah Zimet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of California Power Grid with 90% Renewable Penetration  CEE 272R Spring 2019 Hadiza Felicien, Jacob Stepetin, Timnah Zimet</dc:title>
  <dc:creator>Avi Zimet</dc:creator>
  <cp:lastModifiedBy>Corey Shono</cp:lastModifiedBy>
  <cp:revision>59</cp:revision>
  <dcterms:created xsi:type="dcterms:W3CDTF">2019-06-04T16:42:55Z</dcterms:created>
  <dcterms:modified xsi:type="dcterms:W3CDTF">2019-12-05T08:08:07Z</dcterms:modified>
</cp:coreProperties>
</file>